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6.xml" ContentType="application/vnd.openxmlformats-officedocument.customXmlProperties+xml"/>
  <Override PartName="/customXml/itemProps5.xml" ContentType="application/vnd.openxmlformats-officedocument.customXmlProperties+xml"/>
  <Override PartName="/customXml/itemProps4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7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5"/>
  </p:handoutMasterIdLst>
  <p:sldIdLst>
    <p:sldId id="260" r:id="rId2"/>
    <p:sldId id="319" r:id="rId3"/>
    <p:sldId id="261" r:id="rId4"/>
    <p:sldId id="320" r:id="rId5"/>
    <p:sldId id="262" r:id="rId6"/>
    <p:sldId id="299" r:id="rId7"/>
    <p:sldId id="329" r:id="rId8"/>
    <p:sldId id="304" r:id="rId9"/>
    <p:sldId id="346" r:id="rId10"/>
    <p:sldId id="326" r:id="rId11"/>
    <p:sldId id="302" r:id="rId12"/>
    <p:sldId id="331" r:id="rId13"/>
    <p:sldId id="272" r:id="rId14"/>
  </p:sldIdLst>
  <p:sldSz cx="9144000" cy="6858000" type="screen4x3"/>
  <p:notesSz cx="6808788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2" autoAdjust="0"/>
  </p:normalViewPr>
  <p:slideViewPr>
    <p:cSldViewPr>
      <p:cViewPr>
        <p:scale>
          <a:sx n="78" d="100"/>
          <a:sy n="78" d="100"/>
        </p:scale>
        <p:origin x="-1938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26" Type="http://schemas.openxmlformats.org/officeDocument/2006/relationships/customXml" Target="../customXml/item7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5" Type="http://schemas.openxmlformats.org/officeDocument/2006/relationships/customXml" Target="../customXml/item6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5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05" tIns="45802" rIns="91605" bIns="45802" numCol="1" anchor="b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5116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05" tIns="45802" rIns="91605" bIns="4580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24C0C322-11B7-4EAA-B762-45625A6543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6727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B71BF-EEBB-4B65-BDCD-185316FC7C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2D14F-6880-4C03-B3C7-04648EC946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F9636-4867-4AA8-9ECE-7F9250A3D5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A4C44-91DE-4A1C-841E-9D1CDDB2E2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2297F-C765-4AD5-899F-55A14C54C0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109D7-A9A3-4EA4-A030-7C2B6BDD89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CDFD4-73F7-423D-ACC1-B9E131FB6D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04B40-61F0-470F-870A-48B599EBF8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125F9-E824-4A74-9651-7C4A544B2F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1B817-3DBB-4944-8D66-82568BA9A7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6C909-E796-4BBE-A659-645D107A81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5E05C70-1072-44BF-A539-9D1786953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afer-neighbourhoods.co.uk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6553200" y="0"/>
            <a:ext cx="2590800" cy="10668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GB" altLang="en-US"/>
          </a:p>
        </p:txBody>
      </p:sp>
      <p:pic>
        <p:nvPicPr>
          <p:cNvPr id="14338" name="Picture 4" descr="WP Logo (wht) [NEW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152400"/>
            <a:ext cx="1728788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1066800" y="9906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120000"/>
              </a:lnSpc>
            </a:pPr>
            <a:endParaRPr lang="en-GB" altLang="en-US" sz="2400"/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1066800" y="1219200"/>
            <a:ext cx="419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800" b="1" i="1">
                <a:latin typeface="Arial" charset="0"/>
              </a:rPr>
              <a:t>Protecting our communities together</a:t>
            </a:r>
            <a:endParaRPr lang="en-GB" altLang="en-US" sz="2400"/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685800" y="1600200"/>
            <a:ext cx="8153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GB" altLang="en-US" sz="4800" b="1" dirty="0">
                <a:latin typeface="Arial" charset="0"/>
              </a:rPr>
              <a:t>South Forum</a:t>
            </a:r>
          </a:p>
          <a:p>
            <a:pPr algn="ctr" eaLnBrk="0" hangingPunct="0"/>
            <a:endParaRPr lang="en-GB" altLang="en-US" sz="4800" b="1" dirty="0">
              <a:latin typeface="Arial" charset="0"/>
            </a:endParaRPr>
          </a:p>
          <a:p>
            <a:pPr algn="ctr" eaLnBrk="0" hangingPunct="0"/>
            <a:r>
              <a:rPr lang="en-GB" altLang="en-US" sz="2400" b="1">
                <a:latin typeface="Arial" charset="0"/>
              </a:rPr>
              <a:t>Date: </a:t>
            </a:r>
            <a:r>
              <a:rPr lang="en-GB" altLang="en-US" sz="2400" b="1" smtClean="0">
                <a:latin typeface="Arial" charset="0"/>
              </a:rPr>
              <a:t>2nd </a:t>
            </a:r>
            <a:r>
              <a:rPr lang="en-GB" altLang="en-US" sz="2400" b="1" dirty="0">
                <a:latin typeface="Arial" charset="0"/>
              </a:rPr>
              <a:t>December 2014</a:t>
            </a:r>
          </a:p>
        </p:txBody>
      </p:sp>
      <p:pic>
        <p:nvPicPr>
          <p:cNvPr id="14343" name="Picture 19" descr="new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pic>
        <p:nvPicPr>
          <p:cNvPr id="26626" name="Picture 3" descr="new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457200" y="333375"/>
            <a:ext cx="8153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>
                <a:latin typeface="Arial" charset="0"/>
              </a:rPr>
              <a:t>Other Work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 Engaged with most victims of  crime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 NHW and other watch visits           Meetings 	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Joint Op Customs and Excise         Road Safety initiative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 Council contacts staff/meetings/councillors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 Crime Prevention events               Initiate School Watch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 Licensed Premises inc shops   	 Surgeries		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 Clubs/organisations	            Community events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Good News Stories		ASB visits/assessments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pic>
        <p:nvPicPr>
          <p:cNvPr id="27651" name="Picture 4" descr="new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ext Box 12"/>
          <p:cNvSpPr txBox="1">
            <a:spLocks noChangeArrowheads="1"/>
          </p:cNvSpPr>
          <p:nvPr/>
        </p:nvSpPr>
        <p:spPr bwMode="auto">
          <a:xfrm>
            <a:off x="381000" y="1219200"/>
            <a:ext cx="8305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endParaRPr lang="en-GB" altLang="en-US" sz="24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GB" altLang="en-US" sz="2400">
              <a:latin typeface="Arial" charset="0"/>
            </a:endParaRPr>
          </a:p>
        </p:txBody>
      </p:sp>
      <p:sp>
        <p:nvSpPr>
          <p:cNvPr id="27653" name="Rectangle 13"/>
          <p:cNvSpPr>
            <a:spLocks noChangeArrowheads="1"/>
          </p:cNvSpPr>
          <p:nvPr/>
        </p:nvSpPr>
        <p:spPr bwMode="auto">
          <a:xfrm>
            <a:off x="609600" y="1295400"/>
            <a:ext cx="739298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 </a:t>
            </a:r>
            <a:r>
              <a:rPr lang="en-GB" altLang="en-US" sz="2400" b="1">
                <a:latin typeface="Arial" charset="0"/>
              </a:rPr>
              <a:t>Special Constables</a:t>
            </a:r>
            <a:r>
              <a:rPr lang="en-GB" altLang="en-US" sz="2400">
                <a:latin typeface="Arial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Working to get our team independent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Involvement in Crime Prevention Projects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Issuing tickets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Assisting with Forum Priorities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Seizing vehicles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Reporting for Summons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Attending incidents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Assisting in Operations/Events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new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533400" y="1066800"/>
            <a:ext cx="83058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en-US" sz="2400" b="1">
                <a:latin typeface="Arial" charset="0"/>
              </a:rPr>
              <a:t>CHANGES FROM OCTOBER 2013 – to reiterate</a:t>
            </a:r>
          </a:p>
          <a:p>
            <a:pPr algn="ctr" eaLnBrk="0" hangingPunct="0">
              <a:spcBef>
                <a:spcPct val="50000"/>
              </a:spcBef>
            </a:pPr>
            <a:endParaRPr lang="en-GB" altLang="en-US" sz="2400" b="1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 sz="2200">
                <a:latin typeface="Arial" charset="0"/>
              </a:rPr>
              <a:t> WPC 86 Ellen BEATY ‘ Safer Neighbourhood Officer’ will be responsible for the day to day Policing of the forum area.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 sz="2200">
                <a:latin typeface="Arial" charset="0"/>
              </a:rPr>
              <a:t> PCSO’s to carry out much the same role as present.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 sz="2200">
                <a:latin typeface="Arial" charset="0"/>
              </a:rPr>
              <a:t> There will be limited SNT responsibility for investigating crimes or attending incidents. Incident response will be provided by teams based at Bedworth and Rugby.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 sz="2200">
                <a:latin typeface="Arial" charset="0"/>
              </a:rPr>
              <a:t> All investigations will be conducted by investigation teams based at the Criminal Justice Centre (CJC) Nuneaton.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GB" altLang="en-US" sz="22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GB" altLang="en-US" sz="22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990600" y="1676400"/>
            <a:ext cx="7467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endParaRPr lang="en-GB" altLang="en-US" sz="2400">
              <a:latin typeface="Arial" charset="0"/>
            </a:endParaRPr>
          </a:p>
          <a:p>
            <a:pPr eaLnBrk="0" hangingPunct="0"/>
            <a:endParaRPr lang="en-GB" altLang="en-US" sz="2400">
              <a:latin typeface="Arial" charset="0"/>
            </a:endParaRPr>
          </a:p>
          <a:p>
            <a:pPr eaLnBrk="0" hangingPunct="0"/>
            <a:endParaRPr lang="en-GB" altLang="en-US" sz="2400">
              <a:latin typeface="Arial" charset="0"/>
            </a:endParaRPr>
          </a:p>
          <a:p>
            <a:pPr eaLnBrk="0" hangingPunct="0"/>
            <a:endParaRPr lang="en-US" altLang="en-US" sz="2400">
              <a:latin typeface="Arial" charset="0"/>
            </a:endParaRPr>
          </a:p>
        </p:txBody>
      </p:sp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29699" name="Text Box 9"/>
          <p:cNvSpPr txBox="1">
            <a:spLocks noChangeArrowheads="1"/>
          </p:cNvSpPr>
          <p:nvPr/>
        </p:nvSpPr>
        <p:spPr bwMode="auto">
          <a:xfrm>
            <a:off x="838200" y="1981200"/>
            <a:ext cx="74676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en-US" sz="2400" b="1" i="1">
                <a:latin typeface="Arial" charset="0"/>
              </a:rPr>
              <a:t>Thank you for your time.</a:t>
            </a:r>
          </a:p>
          <a:p>
            <a:pPr algn="ctr" eaLnBrk="0" hangingPunct="0">
              <a:spcBef>
                <a:spcPct val="50000"/>
              </a:spcBef>
            </a:pPr>
            <a:endParaRPr lang="en-GB" altLang="en-US" sz="2400" b="1" i="1"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Please contact the team should you have any queries or concerns.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Tel: 02476 483554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Or 101 and extension 3554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Email: nww.snt@warwickshire.police.uk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400">
                <a:latin typeface="Arial" charset="0"/>
              </a:rPr>
              <a:t>Web: </a:t>
            </a:r>
            <a:r>
              <a:rPr lang="en-GB" altLang="en-US" sz="2400">
                <a:latin typeface="Arial" charset="0"/>
                <a:hlinkClick r:id="rId2"/>
              </a:rPr>
              <a:t>www.safer-neighbourhoods.co.uk/</a:t>
            </a:r>
            <a:r>
              <a:rPr lang="en-GB" altLang="en-US" sz="2400">
                <a:latin typeface="Arial" charset="0"/>
              </a:rPr>
              <a:t>nww</a:t>
            </a:r>
          </a:p>
        </p:txBody>
      </p:sp>
      <p:sp>
        <p:nvSpPr>
          <p:cNvPr id="29700" name="Rectangle 11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pic>
        <p:nvPicPr>
          <p:cNvPr id="29701" name="Picture 12" descr="new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122"/>
          <p:cNvSpPr>
            <a:spLocks noChangeArrowheads="1"/>
          </p:cNvSpPr>
          <p:nvPr/>
        </p:nvSpPr>
        <p:spPr bwMode="auto">
          <a:xfrm>
            <a:off x="990600" y="1219200"/>
            <a:ext cx="7467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 pitchFamily="18" charset="0"/>
              <a:buNone/>
            </a:pPr>
            <a:endParaRPr lang="en-GB" altLang="en-US" sz="2000" b="1">
              <a:latin typeface="Arial" charset="0"/>
              <a:cs typeface="Times New Roman" pitchFamily="18" charset="0"/>
            </a:endParaRPr>
          </a:p>
          <a:p>
            <a:pPr algn="ctr"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 pitchFamily="18" charset="0"/>
              <a:buNone/>
            </a:pPr>
            <a:r>
              <a:rPr lang="en-GB" altLang="en-US" sz="2400" b="1">
                <a:latin typeface="Arial" charset="0"/>
                <a:cs typeface="Times New Roman" pitchFamily="18" charset="0"/>
              </a:rPr>
              <a:t>Data Protection notice</a:t>
            </a:r>
          </a:p>
          <a:p>
            <a:pPr algn="ctr"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 pitchFamily="18" charset="0"/>
              <a:buNone/>
            </a:pPr>
            <a:endParaRPr lang="en-GB" altLang="en-US" sz="2000">
              <a:latin typeface="Arial" charset="0"/>
              <a:cs typeface="Times New Roman" pitchFamily="18" charset="0"/>
            </a:endParaRP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 pitchFamily="18" charset="0"/>
              <a:buNone/>
            </a:pPr>
            <a:r>
              <a:rPr lang="en-GB" altLang="en-US" sz="2400">
                <a:latin typeface="Arial" charset="0"/>
                <a:cs typeface="Times New Roman" pitchFamily="18" charset="0"/>
              </a:rPr>
              <a:t>When discussing members of the public, all agencies 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 pitchFamily="18" charset="0"/>
              <a:buNone/>
            </a:pPr>
            <a:r>
              <a:rPr lang="en-GB" altLang="en-US" sz="2400">
                <a:latin typeface="Arial" charset="0"/>
                <a:cs typeface="Times New Roman" pitchFamily="18" charset="0"/>
              </a:rPr>
              <a:t>and individuals will agree to respect their 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 pitchFamily="18" charset="0"/>
              <a:buNone/>
            </a:pPr>
            <a:r>
              <a:rPr lang="en-GB" altLang="en-US" sz="2400">
                <a:latin typeface="Arial" charset="0"/>
                <a:cs typeface="Times New Roman" pitchFamily="18" charset="0"/>
              </a:rPr>
              <a:t>confidentiality. The disclosure of information outside 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 pitchFamily="18" charset="0"/>
              <a:buNone/>
            </a:pPr>
            <a:r>
              <a:rPr lang="en-GB" altLang="en-US" sz="2400">
                <a:latin typeface="Arial" charset="0"/>
                <a:cs typeface="Times New Roman" pitchFamily="18" charset="0"/>
              </a:rPr>
              <a:t>this meeting, should not occur unless there is a legal 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 pitchFamily="18" charset="0"/>
              <a:buNone/>
            </a:pPr>
            <a:r>
              <a:rPr lang="en-GB" altLang="en-US" sz="2400">
                <a:latin typeface="Arial" charset="0"/>
                <a:cs typeface="Times New Roman" pitchFamily="18" charset="0"/>
              </a:rPr>
              <a:t>basis for a disclosure.</a:t>
            </a:r>
            <a:endParaRPr lang="en-US" altLang="en-US" sz="2400">
              <a:latin typeface="Arial" charset="0"/>
            </a:endParaRPr>
          </a:p>
        </p:txBody>
      </p:sp>
      <p:sp>
        <p:nvSpPr>
          <p:cNvPr id="15362" name="Rectangle 5123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15363" name="Rectangle 5124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pic>
        <p:nvPicPr>
          <p:cNvPr id="15364" name="Picture 5125" descr="new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684213" y="981075"/>
            <a:ext cx="8001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28600" indent="-228600" eaLnBrk="0" hangingPunct="0"/>
            <a:r>
              <a:rPr lang="en-GB" altLang="en-US" sz="3200" b="1">
                <a:latin typeface="Arial" charset="0"/>
              </a:rPr>
              <a:t>PACT Priorities</a:t>
            </a:r>
          </a:p>
          <a:p>
            <a:pPr marL="228600" indent="-228600" eaLnBrk="0" hangingPunct="0"/>
            <a:endParaRPr lang="en-GB" altLang="en-US" sz="3200" b="1">
              <a:latin typeface="Arial" charset="0"/>
            </a:endParaRPr>
          </a:p>
          <a:p>
            <a:pPr marL="228600" indent="-228600" eaLnBrk="0" hangingPunct="0"/>
            <a:r>
              <a:rPr lang="en-US" altLang="en-US" sz="2000" b="1">
                <a:latin typeface="Arial" charset="0"/>
              </a:rPr>
              <a:t>       Parking and Obstruction junction Doris and Lichfield Road,</a:t>
            </a:r>
          </a:p>
          <a:p>
            <a:pPr marL="228600" indent="-228600" eaLnBrk="0" hangingPunct="0"/>
            <a:r>
              <a:rPr lang="en-US" altLang="en-US" sz="2000" b="1">
                <a:latin typeface="Arial" charset="0"/>
              </a:rPr>
              <a:t>                                               Coleshill</a:t>
            </a:r>
          </a:p>
          <a:p>
            <a:pPr marL="228600" indent="-228600" eaLnBrk="0" hangingPunct="0"/>
            <a:endParaRPr lang="en-US" altLang="en-US" sz="2000" b="1">
              <a:latin typeface="Arial" charset="0"/>
            </a:endParaRPr>
          </a:p>
          <a:p>
            <a:pPr marL="228600" indent="-228600" eaLnBrk="0" hangingPunct="0"/>
            <a:endParaRPr lang="en-US" altLang="en-US" sz="2000" b="1">
              <a:latin typeface="Arial" charset="0"/>
            </a:endParaRPr>
          </a:p>
          <a:p>
            <a:pPr marL="228600" indent="-228600" eaLnBrk="0" hangingPunct="0"/>
            <a:endParaRPr lang="en-US" altLang="en-US" sz="2000" b="1">
              <a:latin typeface="Arial" charset="0"/>
            </a:endParaRPr>
          </a:p>
          <a:p>
            <a:pPr marL="228600" indent="-228600" eaLnBrk="0" hangingPunct="0"/>
            <a:r>
              <a:rPr lang="en-US" altLang="en-US" sz="2000" b="1">
                <a:latin typeface="Arial" charset="0"/>
              </a:rPr>
              <a:t>         Parking and Obstruction Crossways Cottages, Fillongley</a:t>
            </a:r>
          </a:p>
          <a:p>
            <a:pPr marL="228600" indent="-228600" eaLnBrk="0" hangingPunct="0"/>
            <a:endParaRPr lang="en-US" altLang="en-US" sz="2000" b="1">
              <a:latin typeface="Arial" charset="0"/>
            </a:endParaRPr>
          </a:p>
          <a:p>
            <a:pPr marL="228600" indent="-228600" eaLnBrk="0" hangingPunct="0"/>
            <a:endParaRPr lang="en-US" altLang="en-US" sz="2000" b="1">
              <a:latin typeface="Arial" charset="0"/>
            </a:endParaRPr>
          </a:p>
          <a:p>
            <a:pPr marL="228600" indent="-228600" eaLnBrk="0" hangingPunct="0"/>
            <a:endParaRPr lang="en-US" altLang="en-US" sz="2000" b="1">
              <a:latin typeface="Arial" charset="0"/>
            </a:endParaRPr>
          </a:p>
          <a:p>
            <a:pPr marL="228600" indent="-228600" eaLnBrk="0" hangingPunct="0"/>
            <a:r>
              <a:rPr lang="en-US" altLang="en-US" sz="2000" b="1">
                <a:latin typeface="Arial" charset="0"/>
              </a:rPr>
              <a:t>      Nuisance Off road motorcycles and quads, Burrow Hill lane,  </a:t>
            </a:r>
          </a:p>
          <a:p>
            <a:pPr marL="228600" indent="-228600" eaLnBrk="0" hangingPunct="0"/>
            <a:r>
              <a:rPr lang="en-US" altLang="en-US" sz="2000" b="1">
                <a:latin typeface="Arial" charset="0"/>
              </a:rPr>
              <a:t>                                                  Corley</a:t>
            </a:r>
            <a:r>
              <a:rPr lang="en-US" altLang="en-US" sz="2000">
                <a:latin typeface="Arial" charset="0"/>
              </a:rPr>
              <a:t>		 </a:t>
            </a:r>
          </a:p>
          <a:p>
            <a:pPr marL="228600" indent="-228600" eaLnBrk="0" hangingPunct="0"/>
            <a:endParaRPr lang="en-US" altLang="en-US" sz="2000">
              <a:latin typeface="Arial" charset="0"/>
            </a:endParaRPr>
          </a:p>
        </p:txBody>
      </p:sp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3581400" y="675005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16387" name="Rectangle 10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pic>
        <p:nvPicPr>
          <p:cNvPr id="16388" name="Picture 11" descr="new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533400" y="1143000"/>
            <a:ext cx="7467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en-GB" altLang="en-US" sz="2400" b="1">
                <a:latin typeface="Arial" charset="0"/>
              </a:rPr>
              <a:t>Community Priorities</a:t>
            </a:r>
          </a:p>
          <a:p>
            <a:pPr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 pitchFamily="18" charset="0"/>
              <a:buNone/>
            </a:pPr>
            <a:endParaRPr lang="en-GB" altLang="en-US" sz="2400" b="1">
              <a:latin typeface="Arial" charset="0"/>
            </a:endParaRPr>
          </a:p>
          <a:p>
            <a:pPr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 pitchFamily="18" charset="0"/>
              <a:buNone/>
            </a:pPr>
            <a:endParaRPr lang="en-GB" altLang="en-US" sz="2400">
              <a:latin typeface="Arial" charset="0"/>
            </a:endParaRPr>
          </a:p>
          <a:p>
            <a:pPr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 pitchFamily="18" charset="0"/>
              <a:buChar char="•"/>
            </a:pPr>
            <a:r>
              <a:rPr lang="en-GB" altLang="en-US" sz="2000">
                <a:latin typeface="Arial" charset="0"/>
              </a:rPr>
              <a:t> Warwickshire Police is obliged to protect communities from harm in line with the ‘Police Priorities’.  </a:t>
            </a:r>
          </a:p>
          <a:p>
            <a:pPr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 pitchFamily="18" charset="0"/>
              <a:buChar char="•"/>
            </a:pPr>
            <a:endParaRPr lang="en-GB" altLang="en-US" sz="2000">
              <a:latin typeface="Arial" charset="0"/>
            </a:endParaRPr>
          </a:p>
          <a:p>
            <a:pPr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 pitchFamily="18" charset="0"/>
              <a:buChar char="•"/>
            </a:pPr>
            <a:r>
              <a:rPr lang="en-GB" altLang="en-US" sz="2000">
                <a:latin typeface="Arial" charset="0"/>
              </a:rPr>
              <a:t> This may mean that in exceptional circumstances SNT officers may be required to work on other policing priorities. </a:t>
            </a:r>
          </a:p>
          <a:p>
            <a:pPr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 pitchFamily="18" charset="0"/>
              <a:buChar char="•"/>
            </a:pPr>
            <a:endParaRPr lang="en-GB" altLang="en-US" sz="2000">
              <a:latin typeface="Arial" charset="0"/>
            </a:endParaRPr>
          </a:p>
          <a:p>
            <a:pPr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 pitchFamily="18" charset="0"/>
              <a:buChar char="•"/>
            </a:pPr>
            <a:r>
              <a:rPr lang="en-GB" altLang="en-US" sz="2000">
                <a:latin typeface="Arial" charset="0"/>
              </a:rPr>
              <a:t> If this happens there will be a need to re-negotiate priorities.  This will be done in liaison with the Chair and the panel. </a:t>
            </a:r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pic>
        <p:nvPicPr>
          <p:cNvPr id="17412" name="Picture 5" descr="new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990600" y="1676400"/>
            <a:ext cx="746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 eaLnBrk="0" hangingPunct="0"/>
            <a:r>
              <a:rPr lang="en-GB" altLang="en-US" sz="2400" b="1">
                <a:latin typeface="Arial" charset="0"/>
                <a:cs typeface="Times New Roman" pitchFamily="18" charset="0"/>
              </a:rPr>
              <a:t>You asked us about :-</a:t>
            </a:r>
          </a:p>
          <a:p>
            <a:pPr marL="457200" indent="-457200" eaLnBrk="0" hangingPunct="0"/>
            <a:r>
              <a:rPr lang="en-GB" altLang="en-US" sz="2400" b="1">
                <a:latin typeface="Arial" charset="0"/>
                <a:cs typeface="Times New Roman" pitchFamily="18" charset="0"/>
              </a:rPr>
              <a:t> </a:t>
            </a:r>
            <a:r>
              <a:rPr lang="en-GB" altLang="en-US" sz="2000" b="1" i="1">
                <a:latin typeface="Arial" charset="0"/>
                <a:cs typeface="Times New Roman" pitchFamily="18" charset="0"/>
              </a:rPr>
              <a:t> </a:t>
            </a:r>
          </a:p>
          <a:p>
            <a:pPr marL="914400" lvl="1" indent="-457200" eaLnBrk="0" hangingPunct="0">
              <a:buFontTx/>
              <a:buChar char="•"/>
            </a:pPr>
            <a:r>
              <a:rPr lang="en-GB" altLang="en-US" sz="2000" b="1" i="1">
                <a:latin typeface="Arial" charset="0"/>
                <a:cs typeface="Times New Roman" pitchFamily="18" charset="0"/>
              </a:rPr>
              <a:t>If the speed humps on the High Street could be extended to cross the whole road</a:t>
            </a:r>
          </a:p>
          <a:p>
            <a:pPr marL="914400" lvl="1" indent="-457200" eaLnBrk="0" hangingPunct="0">
              <a:buFontTx/>
              <a:buChar char="•"/>
            </a:pPr>
            <a:r>
              <a:rPr lang="en-US" altLang="en-US" sz="2000" b="1" i="1">
                <a:latin typeface="Arial" charset="0"/>
                <a:cs typeface="Times New Roman" pitchFamily="18" charset="0"/>
              </a:rPr>
              <a:t>Is there a reason there is not a ‘flashing’ 30 sign on Lichfield Road as a deterrent like on Coventry Road</a:t>
            </a:r>
          </a:p>
          <a:p>
            <a:pPr marL="914400" lvl="1" indent="-457200" eaLnBrk="0" hangingPunct="0">
              <a:buFontTx/>
              <a:buChar char="•"/>
            </a:pPr>
            <a:r>
              <a:rPr lang="en-US" altLang="en-US" sz="2000" b="1" i="1">
                <a:latin typeface="Arial" charset="0"/>
                <a:cs typeface="Times New Roman" pitchFamily="18" charset="0"/>
              </a:rPr>
              <a:t>101</a:t>
            </a:r>
          </a:p>
          <a:p>
            <a:pPr marL="914400" lvl="1" indent="-457200" eaLnBrk="0" hangingPunct="0">
              <a:buFontTx/>
              <a:buChar char="•"/>
            </a:pPr>
            <a:r>
              <a:rPr lang="en-GB" altLang="en-US" sz="2000" b="1" i="1">
                <a:latin typeface="Arial" charset="0"/>
                <a:cs typeface="Times New Roman" pitchFamily="18" charset="0"/>
              </a:rPr>
              <a:t>Parked cars on exit from The Colesleys and by Coventry Road</a:t>
            </a:r>
          </a:p>
          <a:p>
            <a:pPr marL="914400" lvl="1" indent="-457200" eaLnBrk="0" hangingPunct="0">
              <a:buFontTx/>
              <a:buChar char="•"/>
            </a:pPr>
            <a:r>
              <a:rPr lang="en-GB" altLang="en-US" sz="2000" b="1" i="1">
                <a:latin typeface="Arial" charset="0"/>
                <a:cs typeface="Times New Roman" pitchFamily="18" charset="0"/>
              </a:rPr>
              <a:t>Parked cars junction Packington/Coventry Roads</a:t>
            </a:r>
          </a:p>
          <a:p>
            <a:pPr marL="914400" lvl="1" indent="-457200" eaLnBrk="0" hangingPunct="0">
              <a:buFontTx/>
              <a:buChar char="•"/>
            </a:pPr>
            <a:r>
              <a:rPr lang="en-GB" altLang="en-US" sz="2000" b="1" i="1">
                <a:latin typeface="Arial" charset="0"/>
                <a:cs typeface="Times New Roman" pitchFamily="18" charset="0"/>
              </a:rPr>
              <a:t>Lines outside Gun Hill School relate to the old school </a:t>
            </a:r>
          </a:p>
          <a:p>
            <a:pPr marL="914400" lvl="1" indent="-457200" eaLnBrk="0" hangingPunct="0">
              <a:buFontTx/>
              <a:buChar char="•"/>
            </a:pPr>
            <a:r>
              <a:rPr lang="en-GB" altLang="en-US" sz="2000" b="1" i="1">
                <a:latin typeface="Arial" charset="0"/>
                <a:cs typeface="Times New Roman" pitchFamily="18" charset="0"/>
              </a:rPr>
              <a:t>Obstruction 35/39 Birmingham Road, Ansley</a:t>
            </a:r>
          </a:p>
          <a:p>
            <a:pPr marL="914400" lvl="1" indent="-457200" eaLnBrk="0" hangingPunct="0">
              <a:buFontTx/>
              <a:buChar char="•"/>
            </a:pPr>
            <a:endParaRPr lang="en-GB" altLang="en-US" sz="2000" b="1" i="1">
              <a:latin typeface="Arial" charset="0"/>
              <a:cs typeface="Times New Roman" pitchFamily="18" charset="0"/>
            </a:endParaRPr>
          </a:p>
          <a:p>
            <a:pPr marL="457200" indent="-457200" eaLnBrk="0" hangingPunct="0"/>
            <a:endParaRPr lang="en-GB" altLang="en-US" sz="2400" b="1">
              <a:latin typeface="Arial" charset="0"/>
              <a:cs typeface="Times New Roman" pitchFamily="18" charset="0"/>
            </a:endParaRPr>
          </a:p>
          <a:p>
            <a:pPr marL="457200" indent="-457200" eaLnBrk="0" hangingPunct="0"/>
            <a:endParaRPr lang="en-GB" altLang="en-US" sz="2400">
              <a:latin typeface="Arial" charset="0"/>
              <a:cs typeface="Times New Roman" pitchFamily="18" charset="0"/>
            </a:endParaRPr>
          </a:p>
          <a:p>
            <a:pPr marL="457200" indent="-457200" eaLnBrk="0" hangingPunct="0"/>
            <a:endParaRPr lang="en-GB" altLang="en-US" sz="2400">
              <a:latin typeface="Arial" charset="0"/>
              <a:cs typeface="Times New Roman" pitchFamily="18" charset="0"/>
            </a:endParaRPr>
          </a:p>
          <a:p>
            <a:pPr marL="457200" indent="-457200" eaLnBrk="0" hangingPunct="0"/>
            <a:endParaRPr lang="en-US" altLang="en-US" sz="2400">
              <a:latin typeface="Arial" charset="0"/>
            </a:endParaRPr>
          </a:p>
        </p:txBody>
      </p:sp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30480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18435" name="Text Box 11"/>
          <p:cNvSpPr txBox="1">
            <a:spLocks noChangeArrowheads="1"/>
          </p:cNvSpPr>
          <p:nvPr/>
        </p:nvSpPr>
        <p:spPr bwMode="auto">
          <a:xfrm>
            <a:off x="1600200" y="3200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 altLang="en-US" sz="2400"/>
          </a:p>
        </p:txBody>
      </p:sp>
      <p:sp>
        <p:nvSpPr>
          <p:cNvPr id="18436" name="Rectangle 13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pic>
        <p:nvPicPr>
          <p:cNvPr id="18437" name="Picture 14" descr="new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new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533400" y="14478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 altLang="en-US" sz="2400">
              <a:latin typeface="Arial" charset="0"/>
            </a:endParaRPr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2041525" y="1331913"/>
            <a:ext cx="6035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GB" altLang="en-US"/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533400" y="1219200"/>
            <a:ext cx="8359775" cy="526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/>
              <a:t>	</a:t>
            </a:r>
          </a:p>
          <a:p>
            <a:pPr eaLnBrk="0" hangingPunct="0"/>
            <a:r>
              <a:rPr lang="en-US" altLang="en-US" sz="2400" b="1"/>
              <a:t>Parking/Obstruction Doris/Lichfield Road</a:t>
            </a:r>
            <a:r>
              <a:rPr lang="en-US" altLang="en-US"/>
              <a:t>  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                 </a:t>
            </a:r>
          </a:p>
          <a:p>
            <a:pPr eaLnBrk="0" hangingPunct="0"/>
            <a:endParaRPr lang="en-US" altLang="en-US"/>
          </a:p>
          <a:p>
            <a:pPr eaLnBrk="0" hangingPunct="0">
              <a:buFontTx/>
              <a:buChar char="•"/>
            </a:pPr>
            <a:r>
              <a:rPr lang="en-US" altLang="en-US" sz="2000"/>
              <a:t>    Target 25 patrols -  achieved over 53</a:t>
            </a:r>
          </a:p>
          <a:p>
            <a:pPr eaLnBrk="0" hangingPunct="0">
              <a:buFontTx/>
              <a:buChar char="•"/>
            </a:pPr>
            <a:endParaRPr lang="en-US" altLang="en-US" sz="2000"/>
          </a:p>
          <a:p>
            <a:pPr eaLnBrk="0" hangingPunct="0">
              <a:buFontTx/>
              <a:buChar char="•"/>
            </a:pPr>
            <a:r>
              <a:rPr lang="en-US" altLang="en-US" sz="2000"/>
              <a:t>    Notice put inside and outside the shop to warn motorists initially</a:t>
            </a:r>
          </a:p>
          <a:p>
            <a:pPr eaLnBrk="0" hangingPunct="0">
              <a:buFontTx/>
              <a:buChar char="•"/>
            </a:pPr>
            <a:endParaRPr lang="en-US" altLang="en-US" sz="2000"/>
          </a:p>
          <a:p>
            <a:pPr eaLnBrk="0" hangingPunct="0">
              <a:buFontTx/>
              <a:buChar char="•"/>
            </a:pPr>
            <a:r>
              <a:rPr lang="en-US" altLang="en-US" sz="2000"/>
              <a:t>    Motorists advised re 1 x defective light, 1 x dirty registration plate</a:t>
            </a:r>
          </a:p>
          <a:p>
            <a:pPr eaLnBrk="0" hangingPunct="0">
              <a:buFontTx/>
              <a:buChar char="•"/>
            </a:pPr>
            <a:endParaRPr lang="en-US" altLang="en-US" sz="2000"/>
          </a:p>
          <a:p>
            <a:pPr eaLnBrk="0" hangingPunct="0">
              <a:buFontTx/>
              <a:buChar char="•"/>
            </a:pPr>
            <a:r>
              <a:rPr lang="en-US" altLang="en-US" sz="2000"/>
              <a:t>    Postman advised re parking, 3 other x motorists advised re parking</a:t>
            </a:r>
          </a:p>
          <a:p>
            <a:pPr eaLnBrk="0" hangingPunct="0"/>
            <a:endParaRPr lang="en-US" altLang="en-US"/>
          </a:p>
          <a:p>
            <a:pPr eaLnBrk="0" hangingPunct="0"/>
            <a:endParaRPr lang="en-US" altLang="en-US"/>
          </a:p>
          <a:p>
            <a:pPr eaLnBrk="0" hangingPunct="0"/>
            <a:endParaRPr lang="en-US" altLang="en-US"/>
          </a:p>
          <a:p>
            <a:pPr eaLnBrk="0" hangingPunct="0"/>
            <a:endParaRPr lang="en-US" altLang="en-US"/>
          </a:p>
          <a:p>
            <a:pPr eaLnBrk="0" hangingPunct="0"/>
            <a:endParaRPr lang="en-US" altLang="en-US"/>
          </a:p>
          <a:p>
            <a:pPr eaLnBrk="0" hangingPunct="0"/>
            <a:endParaRPr lang="en-US" altLang="en-US"/>
          </a:p>
          <a:p>
            <a:pPr eaLnBrk="0" hangingPunct="0"/>
            <a:endParaRPr lang="en-US" altLang="en-US"/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 sz="2000" b="1"/>
              <a:t>                   </a:t>
            </a:r>
          </a:p>
          <a:p>
            <a:pPr eaLnBrk="0" hangingPunct="0"/>
            <a:r>
              <a:rPr lang="en-US" altLang="en-US"/>
              <a:t>	</a:t>
            </a:r>
            <a:endParaRPr lang="en-GB" alt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new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323850" y="1295400"/>
            <a:ext cx="864076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1">
                <a:latin typeface="Arial" charset="0"/>
              </a:rPr>
              <a:t>                         </a:t>
            </a:r>
          </a:p>
          <a:p>
            <a:pPr eaLnBrk="0" hangingPunct="0"/>
            <a:r>
              <a:rPr lang="en-US" altLang="en-US" sz="2400" b="1">
                <a:latin typeface="Arial" charset="0"/>
              </a:rPr>
              <a:t>Parking Obstruction Crossways Cottages</a:t>
            </a:r>
          </a:p>
          <a:p>
            <a:pPr eaLnBrk="0" hangingPunct="0"/>
            <a:endParaRPr lang="en-US" altLang="en-US" sz="2400" b="1">
              <a:latin typeface="Arial" charset="0"/>
            </a:endParaRPr>
          </a:p>
          <a:p>
            <a:pPr eaLnBrk="0" hangingPunct="0">
              <a:buFontTx/>
              <a:buChar char="•"/>
            </a:pPr>
            <a:r>
              <a:rPr lang="en-US" altLang="en-US" sz="2400" b="1">
                <a:latin typeface="Arial" charset="0"/>
              </a:rPr>
              <a:t>   Target 10 patrols – achieved 13</a:t>
            </a:r>
          </a:p>
          <a:p>
            <a:pPr eaLnBrk="0" hangingPunct="0">
              <a:buFontTx/>
              <a:buChar char="•"/>
            </a:pPr>
            <a:r>
              <a:rPr lang="en-US" altLang="en-US" sz="2400" b="1">
                <a:latin typeface="Arial" charset="0"/>
              </a:rPr>
              <a:t>   Meeting with Graham Stanley from WCC re long term       solutions</a:t>
            </a:r>
          </a:p>
          <a:p>
            <a:pPr eaLnBrk="0" hangingPunct="0">
              <a:buFontTx/>
              <a:buChar char="•"/>
            </a:pPr>
            <a:r>
              <a:rPr lang="en-US" altLang="en-US" sz="2400" b="1">
                <a:latin typeface="Arial" charset="0"/>
              </a:rPr>
              <a:t>   Met with at least 8 families to get their views</a:t>
            </a:r>
          </a:p>
          <a:p>
            <a:pPr eaLnBrk="0" hangingPunct="0">
              <a:buFontTx/>
              <a:buChar char="•"/>
            </a:pPr>
            <a:r>
              <a:rPr lang="en-US" altLang="en-US" sz="2400" b="1">
                <a:latin typeface="Arial" charset="0"/>
              </a:rPr>
              <a:t>   Will continue to work on this to achieve a long term solution  </a:t>
            </a:r>
          </a:p>
          <a:p>
            <a:pPr eaLnBrk="0" hangingPunct="0"/>
            <a:endParaRPr lang="en-US" altLang="en-US" sz="2400" b="1">
              <a:latin typeface="Arial" charset="0"/>
            </a:endParaRPr>
          </a:p>
          <a:p>
            <a:pPr eaLnBrk="0" hangingPunct="0"/>
            <a:endParaRPr lang="en-US" altLang="en-US" sz="2400" b="1">
              <a:latin typeface="Arial" charset="0"/>
            </a:endParaRPr>
          </a:p>
          <a:p>
            <a:pPr eaLnBrk="0" hangingPunct="0"/>
            <a:endParaRPr lang="en-US" altLang="en-US" sz="2400" b="1">
              <a:latin typeface="Arial" charset="0"/>
            </a:endParaRPr>
          </a:p>
          <a:p>
            <a:pPr eaLnBrk="0" hangingPunct="0"/>
            <a:r>
              <a:rPr lang="en-US" altLang="en-US" sz="2400" b="1">
                <a:latin typeface="Arial" charset="0"/>
              </a:rPr>
              <a:t>		</a:t>
            </a:r>
            <a:endParaRPr lang="en-GB" alt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5" descr="new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6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altLang="en-US" sz="2400"/>
          </a:p>
        </p:txBody>
      </p:sp>
      <p:sp>
        <p:nvSpPr>
          <p:cNvPr id="21507" name="Rectangle 8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altLang="en-US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179388" y="1447800"/>
            <a:ext cx="8964612" cy="879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1">
                <a:latin typeface="Arial" charset="0"/>
              </a:rPr>
              <a:t>Off Road Bikes Burrow Hill Lane, Corley</a:t>
            </a:r>
          </a:p>
          <a:p>
            <a:pPr eaLnBrk="0" hangingPunct="0"/>
            <a:r>
              <a:rPr lang="en-US" altLang="en-US" sz="2000">
                <a:latin typeface="Arial" charset="0"/>
              </a:rPr>
              <a:t>    </a:t>
            </a:r>
          </a:p>
          <a:p>
            <a:pPr eaLnBrk="0" hangingPunct="0">
              <a:buFontTx/>
              <a:buChar char="•"/>
            </a:pPr>
            <a:r>
              <a:rPr lang="en-US" altLang="en-US" sz="2400">
                <a:latin typeface="Arial" charset="0"/>
              </a:rPr>
              <a:t>  Target 20 patrols – achieved 29</a:t>
            </a:r>
          </a:p>
          <a:p>
            <a:pPr eaLnBrk="0" hangingPunct="0">
              <a:buFontTx/>
              <a:buChar char="•"/>
            </a:pPr>
            <a:r>
              <a:rPr lang="en-US" altLang="en-US" sz="2400">
                <a:latin typeface="Arial" charset="0"/>
              </a:rPr>
              <a:t>  Tasked the Off Road bike team to pay attention to area</a:t>
            </a:r>
          </a:p>
          <a:p>
            <a:pPr eaLnBrk="0" hangingPunct="0">
              <a:buFontTx/>
              <a:buChar char="•"/>
            </a:pPr>
            <a:endParaRPr lang="en-US" altLang="en-US" sz="2400">
              <a:latin typeface="Arial" charset="0"/>
            </a:endParaRPr>
          </a:p>
          <a:p>
            <a:pPr eaLnBrk="0" hangingPunct="0">
              <a:buFontTx/>
              <a:buChar char="•"/>
            </a:pPr>
            <a:r>
              <a:rPr lang="en-US" altLang="en-US" sz="2400">
                <a:latin typeface="Arial" charset="0"/>
              </a:rPr>
              <a:t>   No reported incidents</a:t>
            </a:r>
          </a:p>
          <a:p>
            <a:pPr eaLnBrk="0" hangingPunct="0">
              <a:buFontTx/>
              <a:buChar char="•"/>
            </a:pPr>
            <a:endParaRPr lang="en-US" altLang="en-US" sz="2400">
              <a:latin typeface="Arial" charset="0"/>
            </a:endParaRPr>
          </a:p>
          <a:p>
            <a:pPr eaLnBrk="0" hangingPunct="0">
              <a:buFontTx/>
              <a:buChar char="•"/>
            </a:pPr>
            <a:r>
              <a:rPr lang="en-US" altLang="en-US" sz="2400">
                <a:latin typeface="Arial" charset="0"/>
              </a:rPr>
              <a:t>   Spoke to some walkers in area they were no aware of a    problem</a:t>
            </a:r>
          </a:p>
          <a:p>
            <a:pPr eaLnBrk="0" hangingPunct="0">
              <a:buFontTx/>
              <a:buChar char="•"/>
            </a:pPr>
            <a:endParaRPr lang="en-US" altLang="en-US" sz="2400">
              <a:latin typeface="Arial" charset="0"/>
            </a:endParaRPr>
          </a:p>
          <a:p>
            <a:pPr eaLnBrk="0" hangingPunct="0">
              <a:buFontTx/>
              <a:buChar char="•"/>
            </a:pPr>
            <a:r>
              <a:rPr lang="en-US" altLang="en-US" sz="2400">
                <a:latin typeface="Arial" charset="0"/>
              </a:rPr>
              <a:t>   Have established who land owner and tenant are to consider blocking accesses</a:t>
            </a:r>
          </a:p>
          <a:p>
            <a:pPr eaLnBrk="0" hangingPunct="0">
              <a:buFontTx/>
              <a:buChar char="•"/>
            </a:pPr>
            <a:r>
              <a:rPr lang="en-US" altLang="en-US" sz="2400">
                <a:latin typeface="Arial" charset="0"/>
              </a:rPr>
              <a:t>   Still to walk site but will do that in the Spring</a:t>
            </a:r>
          </a:p>
          <a:p>
            <a:pPr eaLnBrk="0" hangingPunct="0">
              <a:buFontTx/>
              <a:buChar char="•"/>
            </a:pPr>
            <a:endParaRPr lang="en-US" altLang="en-US" sz="2400">
              <a:latin typeface="Arial" charset="0"/>
            </a:endParaRPr>
          </a:p>
          <a:p>
            <a:pPr eaLnBrk="0" hangingPunct="0">
              <a:buFontTx/>
              <a:buChar char="•"/>
            </a:pPr>
            <a:endParaRPr lang="en-US" altLang="en-US" sz="2400">
              <a:latin typeface="Arial" charset="0"/>
            </a:endParaRPr>
          </a:p>
          <a:p>
            <a:pPr eaLnBrk="0" hangingPunct="0"/>
            <a:endParaRPr lang="en-US" altLang="en-US" sz="2400">
              <a:latin typeface="Arial" charset="0"/>
            </a:endParaRPr>
          </a:p>
          <a:p>
            <a:pPr eaLnBrk="0" hangingPunct="0"/>
            <a:endParaRPr lang="en-US" altLang="en-US" sz="2400">
              <a:latin typeface="Arial" charset="0"/>
            </a:endParaRPr>
          </a:p>
          <a:p>
            <a:pPr eaLnBrk="0" hangingPunct="0"/>
            <a:endParaRPr lang="en-US" altLang="en-US" sz="2400">
              <a:latin typeface="Arial" charset="0"/>
            </a:endParaRPr>
          </a:p>
          <a:p>
            <a:pPr eaLnBrk="0" hangingPunct="0"/>
            <a:endParaRPr lang="en-US" altLang="en-US" sz="2400">
              <a:latin typeface="Arial" charset="0"/>
            </a:endParaRPr>
          </a:p>
          <a:p>
            <a:pPr eaLnBrk="0" hangingPunct="0"/>
            <a:endParaRPr lang="en-US" altLang="en-US" sz="2400">
              <a:latin typeface="Arial" charset="0"/>
            </a:endParaRPr>
          </a:p>
          <a:p>
            <a:pPr eaLnBrk="0" hangingPunct="0"/>
            <a:endParaRPr lang="en-US" altLang="en-US" sz="2400">
              <a:latin typeface="Arial" charset="0"/>
            </a:endParaRPr>
          </a:p>
          <a:p>
            <a:pPr eaLnBrk="0" hangingPunct="0"/>
            <a:endParaRPr lang="en-US" altLang="en-US" sz="2400">
              <a:latin typeface="Arial" charset="0"/>
            </a:endParaRPr>
          </a:p>
          <a:p>
            <a:pPr eaLnBrk="0" hangingPunct="0"/>
            <a:endParaRPr lang="en-US" altLang="en-US" sz="2400">
              <a:latin typeface="Arial" charset="0"/>
            </a:endParaRPr>
          </a:p>
          <a:p>
            <a:pPr eaLnBrk="0" hangingPunct="0"/>
            <a:endParaRPr lang="en-US" alt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81075"/>
            <a:ext cx="7772400" cy="844550"/>
          </a:xfrm>
        </p:spPr>
        <p:txBody>
          <a:bodyPr/>
          <a:lstStyle/>
          <a:p>
            <a:r>
              <a:rPr lang="en-US" altLang="en-US" sz="4000" dirty="0">
                <a:solidFill>
                  <a:schemeClr val="tx1"/>
                </a:solidFill>
              </a:rPr>
              <a:t/>
            </a:r>
            <a:br>
              <a:rPr lang="en-US" altLang="en-US" sz="4000" dirty="0">
                <a:solidFill>
                  <a:schemeClr val="tx1"/>
                </a:solidFill>
              </a:rPr>
            </a:br>
            <a:r>
              <a:rPr lang="en-US" altLang="en-US" sz="4000" dirty="0">
                <a:solidFill>
                  <a:schemeClr val="tx1"/>
                </a:solidFill>
              </a:rPr>
              <a:t>Christmas Crime Prevention Campaign</a:t>
            </a:r>
            <a:br>
              <a:rPr lang="en-US" altLang="en-US" sz="4000" dirty="0">
                <a:solidFill>
                  <a:schemeClr val="tx1"/>
                </a:solidFill>
              </a:rPr>
            </a:br>
            <a:endParaRPr lang="en-GB" altLang="en-US" sz="4000" dirty="0">
              <a:solidFill>
                <a:schemeClr val="tx1"/>
              </a:solidFill>
            </a:endParaRPr>
          </a:p>
        </p:txBody>
      </p:sp>
      <p:pic>
        <p:nvPicPr>
          <p:cNvPr id="6" name="Picture 3" descr="Christmas Present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9138"/>
            <a:ext cx="47101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733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>http://uat-cthub</xsnScope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rporate" ma:contentTypeID="0x01010035C89CCD2483A2479FECC59E2E56452D0080DB68CB5807DE47A7F3E683A53B8D18" ma:contentTypeVersion="15" ma:contentTypeDescription="" ma:contentTypeScope="" ma:versionID="ba560a9d5607ddc4847c2ba99594eb87">
  <xsd:schema xmlns:xsd="http://www.w3.org/2001/XMLSchema" xmlns:xs="http://www.w3.org/2001/XMLSchema" xmlns:p="http://schemas.microsoft.com/office/2006/metadata/properties" xmlns:ns1="http://schemas.microsoft.com/sharepoint/v3" xmlns:ns2="db58f876-95e0-49c6-91d0-8e7480b07923" xmlns:ns3="202bf5da-38b9-4488-a525-8567ad9ffa60" targetNamespace="http://schemas.microsoft.com/office/2006/metadata/properties" ma:root="true" ma:fieldsID="617a73acb713863b2a386f3e34aea2a3" ns1:_="" ns2:_="" ns3:_="">
    <xsd:import namespace="http://schemas.microsoft.com/sharepoint/v3"/>
    <xsd:import namespace="db58f876-95e0-49c6-91d0-8e7480b07923"/>
    <xsd:import namespace="202bf5da-38b9-4488-a525-8567ad9ffa60"/>
    <xsd:element name="properties">
      <xsd:complexType>
        <xsd:sequence>
          <xsd:element name="documentManagement">
            <xsd:complexType>
              <xsd:all>
                <xsd:element ref="ns2:Approver_x0028_s_x0029_" minOccurs="0"/>
                <xsd:element ref="ns3:TaxCatchAll" minOccurs="0"/>
                <xsd:element ref="ns3:TaxCatchAllLabel" minOccurs="0"/>
                <xsd:element ref="ns2:p74728458d774d52933435494d1025d8" minOccurs="0"/>
                <xsd:element ref="ns3:_dlc_DocId" minOccurs="0"/>
                <xsd:element ref="ns3:_dlc_DocIdUrl" minOccurs="0"/>
                <xsd:element ref="ns3:_dlc_DocIdPersistId" minOccurs="0"/>
                <xsd:element ref="ns2:p638553eefd44050b6b6e45ef74c803c" minOccurs="0"/>
                <xsd:element ref="ns2:o59add4030c047c89bd5998caae9662d" minOccurs="0"/>
                <xsd:element ref="ns2:WCC_x0020_Disposal_x0020_Date" minOccurs="0"/>
                <xsd:element ref="ns2:RetentionStarts" minOccurs="0"/>
                <xsd:element ref="ns2:SetDocumentType" minOccurs="0"/>
                <xsd:element ref="ns2:DocumentStatus"/>
                <xsd:element ref="ns1:_dlc_Exempt" minOccurs="0"/>
                <xsd:element ref="ns2:ReviewDate" minOccurs="0"/>
                <xsd:element ref="ns2:kf4ca89d09f0480889ccabff7fc6ee9b" minOccurs="0"/>
                <xsd:element ref="ns3:kcda1755ffd5425aafc66d6689a5558d" minOccurs="0"/>
                <xsd:element ref="ns2:ReviewersEmail" minOccurs="0"/>
                <xsd:element ref="ns2:d95c383c9a774e2b9bd7fdb68c5e0fc7" minOccurs="0"/>
                <xsd:element ref="ns2:DocSetName" minOccurs="0"/>
                <xsd:element ref="ns2:eb17d457039448a19415618ca7d78093" minOccurs="0"/>
                <xsd:element ref="ns1:_dlc_ExpireDate" minOccurs="0"/>
                <xsd:element ref="ns1:_dlc_ExpireDateSav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7" nillable="true" ma:displayName="Exempt from Policy" ma:hidden="true" ma:internalName="_dlc_Exempt" ma:readOnly="true">
      <xsd:simpleType>
        <xsd:restriction base="dms:Unknown"/>
      </xsd:simpleType>
    </xsd:element>
    <xsd:element name="_dlc_ExpireDate" ma:index="39" nillable="true" ma:displayName="Expiration Date" ma:description="" ma:hidden="true" ma:indexed="true" ma:internalName="_dlc_ExpireDate" ma:readOnly="true">
      <xsd:simpleType>
        <xsd:restriction base="dms:DateTime"/>
      </xsd:simpleType>
    </xsd:element>
    <xsd:element name="_dlc_ExpireDateSaved" ma:index="41" nillable="true" ma:displayName="Original Expiration Date" ma:hidden="true" ma:internalName="_dlc_ExpireDateSaved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58f876-95e0-49c6-91d0-8e7480b07923" elementFormDefault="qualified">
    <xsd:import namespace="http://schemas.microsoft.com/office/2006/documentManagement/types"/>
    <xsd:import namespace="http://schemas.microsoft.com/office/infopath/2007/PartnerControls"/>
    <xsd:element name="Approver_x0028_s_x0029_" ma:index="5" nillable="true" ma:displayName="Approvers" ma:description="Enter people or groups for workflow approval. Leave blank for manual approval." ma:list="UserInfo" ma:SearchPeopleOnly="false" ma:SharePointGroup="0" ma:internalName="Approver_x0028_s_x0029_" ma:showField="EMail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74728458d774d52933435494d1025d8" ma:index="9" ma:taxonomy="true" ma:internalName="p74728458d774d52933435494d1025d8" ma:taxonomyFieldName="WCCLanguage" ma:displayName="WCC Language" ma:default="3;#English|f4583307-def8-4647-b7db-2a1d8f1f5719" ma:fieldId="{97472845-8d77-4d52-9334-35494d1025d8}" ma:sspId="368e5df3-cb6d-43a2-bb19-51fc820bbd26" ma:termSetId="5e1de944-eb9c-468e-96df-bff872813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8553eefd44050b6b6e45ef74c803c" ma:index="14" ma:taxonomy="true" ma:internalName="p638553eefd44050b6b6e45ef74c803c" ma:taxonomyFieldName="ProtectiveMarking" ma:displayName="Protective Marking" ma:readOnly="false" ma:default="1;#Public|05e63c81-95b9-45a0-a9c9-9bc316784073" ma:fieldId="{9638553e-efd4-4050-b6b6-e45ef74c803c}" ma:sspId="368e5df3-cb6d-43a2-bb19-51fc820bbd26" ma:termSetId="1352ea01-7aec-4501-ba62-2b43453263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59add4030c047c89bd5998caae9662d" ma:index="18" ma:taxonomy="true" ma:internalName="o59add4030c047c89bd5998caae9662d" ma:taxonomyFieldName="DocumentType" ma:displayName="Document Type" ma:default="" ma:fieldId="{859add40-30c0-47c8-9bd5-998caae9662d}" ma:sspId="368e5df3-cb6d-43a2-bb19-51fc820bbd26" ma:termSetId="8647f897-84b4-4942-9ef1-4d807a153603" ma:anchorId="8e9d4368-3235-41eb-96a0-fa8d3cfe5a15" ma:open="false" ma:isKeyword="false">
      <xsd:complexType>
        <xsd:sequence>
          <xsd:element ref="pc:Terms" minOccurs="0" maxOccurs="1"/>
        </xsd:sequence>
      </xsd:complexType>
    </xsd:element>
    <xsd:element name="WCC_x0020_Disposal_x0020_Date" ma:index="20" nillable="true" ma:displayName="WCC Disposal Date" ma:format="DateOnly" ma:hidden="true" ma:internalName="WCC_x0020_Disposal_x0020_Date" ma:readOnly="false">
      <xsd:simpleType>
        <xsd:restriction base="dms:DateTime"/>
      </xsd:simpleType>
    </xsd:element>
    <xsd:element name="RetentionStarts" ma:index="23" nillable="true" ma:displayName="Retention Starts" ma:format="DateOnly" ma:hidden="true" ma:internalName="RetentionStarts" ma:readOnly="false">
      <xsd:simpleType>
        <xsd:restriction base="dms:DateTime"/>
      </xsd:simpleType>
    </xsd:element>
    <xsd:element name="SetDocumentType" ma:index="24" nillable="true" ma:displayName="Set Document Type" ma:hidden="true" ma:internalName="SetDocumentType" ma:readOnly="false">
      <xsd:simpleType>
        <xsd:restriction base="dms:Text">
          <xsd:maxLength value="255"/>
        </xsd:restriction>
      </xsd:simpleType>
    </xsd:element>
    <xsd:element name="DocumentStatus" ma:index="25" ma:displayName="Document Status" ma:default="Active" ma:format="Dropdown" ma:internalName="DocumentStatus">
      <xsd:simpleType>
        <xsd:restriction base="dms:Choice">
          <xsd:enumeration value="Active"/>
          <xsd:enumeration value="Archive"/>
        </xsd:restriction>
      </xsd:simpleType>
    </xsd:element>
    <xsd:element name="ReviewDate" ma:index="28" nillable="true" ma:displayName="Review Date" ma:description="12 month default. Amend if required." ma:format="DateOnly" ma:hidden="true" ma:internalName="ReviewDate" ma:readOnly="false">
      <xsd:simpleType>
        <xsd:restriction base="dms:DateTime"/>
      </xsd:simpleType>
    </xsd:element>
    <xsd:element name="kf4ca89d09f0480889ccabff7fc6ee9b" ma:index="29" nillable="true" ma:taxonomy="true" ma:internalName="kf4ca89d09f0480889ccabff7fc6ee9b" ma:taxonomyFieldName="TeamOwner" ma:displayName="Team Owner" ma:readOnly="false" ma:default="" ma:fieldId="{4f4ca89d-09f0-4808-89cc-abff7fc6ee9b}" ma:sspId="368e5df3-cb6d-43a2-bb19-51fc820bbd26" ma:termSetId="ccfcc116-0498-407d-9a1e-71e62c5d981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viewersEmail" ma:index="33" nillable="true" ma:displayName="Reviewers" ma:hidden="true" ma:list="UserInfo" ma:SearchPeopleOnly="false" ma:SharePointGroup="0" ma:internalName="ReviewersEmail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95c383c9a774e2b9bd7fdb68c5e0fc7" ma:index="34" nillable="true" ma:taxonomy="true" ma:internalName="d95c383c9a774e2b9bd7fdb68c5e0fc7" ma:taxonomyFieldName="WCCCoverage" ma:displayName="WCC Coverage" ma:readOnly="false" ma:default="2;#Warwickshire|ae50136a-0dd2-4024-b418-b2091d7c47d2" ma:fieldId="{d95c383c-9a77-4e2b-9bd7-fdb68c5e0fc7}" ma:sspId="368e5df3-cb6d-43a2-bb19-51fc820bbd26" ma:termSetId="34c6b9d9-bf88-4093-a228-0eee54b9ec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SetName" ma:index="36" nillable="true" ma:displayName="Doc Set Name" ma:hidden="true" ma:internalName="DocSetName" ma:readOnly="false">
      <xsd:simpleType>
        <xsd:restriction base="dms:Text">
          <xsd:maxLength value="20"/>
        </xsd:restriction>
      </xsd:simpleType>
    </xsd:element>
    <xsd:element name="eb17d457039448a19415618ca7d78093" ma:index="37" nillable="true" ma:taxonomy="true" ma:internalName="eb17d457039448a19415618ca7d78093" ma:taxonomyFieldName="WCCKeywords" ma:displayName="WCC Keywords" ma:readOnly="false" ma:default="" ma:fieldId="{eb17d457-0394-48a1-9415-618ca7d78093}" ma:taxonomyMulti="true" ma:sspId="368e5df3-cb6d-43a2-bb19-51fc820bbd26" ma:termSetId="7ae2ebee-107a-4276-8494-f2c696c29616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bf5da-38b9-4488-a525-8567ad9ffa60" elementFormDefault="qualified">
    <xsd:import namespace="http://schemas.microsoft.com/office/2006/documentManagement/types"/>
    <xsd:import namespace="http://schemas.microsoft.com/office/infopath/2007/PartnerControls"/>
    <xsd:element name="TaxCatchAll" ma:index="7" nillable="true" ma:displayName="Taxonomy Catch All Column" ma:description="" ma:hidden="true" ma:list="{3275e8c1-acf4-4b16-9d23-46eb96c73ed3}" ma:internalName="TaxCatchAll" ma:showField="CatchAllData" ma:web="3c874734-995e-44c4-a34b-7b5cbade24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8" nillable="true" ma:displayName="Taxonomy Catch All Column1" ma:description="" ma:hidden="true" ma:list="{3275e8c1-acf4-4b16-9d23-46eb96c73ed3}" ma:internalName="TaxCatchAllLabel" ma:readOnly="true" ma:showField="CatchAllDataLabel" ma:web="3c874734-995e-44c4-a34b-7b5cbade24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kcda1755ffd5425aafc66d6689a5558d" ma:index="31" nillable="true" ma:taxonomy="true" ma:internalName="kcda1755ffd5425aafc66d6689a5558d" ma:taxonomyFieldName="WCCSubject" ma:displayName="WCC Subject" ma:readOnly="false" ma:default="" ma:fieldId="{4cda1755-ffd5-425a-afc6-6d6689a5558d}" ma:sspId="368e5df3-cb6d-43a2-bb19-51fc820bbd26" ma:termSetId="6e1a3901-a705-413c-aa2a-8c500dc0242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Policy xmlns:p="office.server.policy" xmlns="office.server.policy" id="" local="true">
  <Name>Corporate</Name>
  <Description/>
  <Statement/>
  <PolicyItems>
    <PolicyItem featureId="Microsoft.Office.RecordsManagement.PolicyFeatures.Expiration" staticId="0x01010035C89CCD2483A2479FECC59E2E56452D00E53E4C0FE5E82A48A500E89033CFD0E8|-626270482" UniqueId="ff0b193f-473c-4493-987f-b4f4b9e8c256">
      <Name>Retention</Name>
      <Description>Automatic scheduling of content for processing, and performing a retention action on content that has reached its due date.</Description>
      <CustomData>
        <Schedules nextStageId="3">
          <Schedule type="Default">
            <stages>
              <data stageId="1" recur="true" offset="1" unit="days">
                <formula id="Microsoft.Office.RecordsManagement.PolicyFeatures.Expiration.Formula.BuiltIn">
                  <number>0</number>
                  <property>WCC_x0020_Disposal_x0020_Date</property>
                  <propertyId>9ea57d62-0549-4e65-a581-55f823dbf45c</propertyId>
                  <period>days</period>
                </formula>
                <action type="workflow" id="dd95d044-28e5-482d-9328-f331b394414f"/>
              </data>
              <data stageId="2">
                <formula id="Microsoft.Office.RecordsManagement.PolicyFeatures.Expiration.Formula.BuiltIn">
                  <number>30</number>
                  <property>WCC_x0020_Disposal_x0020_Date</property>
                  <propertyId>9ea57d62-0549-4e65-a581-55f823dbf45c</propertyId>
                  <period>days</period>
                </formula>
                <action type="action" id="Microsoft.Office.RecordsManagement.PolicyFeatures.Expiration.Action.MoveToRecycleBin"/>
              </data>
            </stages>
          </Schedule>
        </Schedules>
      </CustomData>
    </PolicyItem>
    <PolicyItem featureId="Microsoft.Office.RecordsManagement.PolicyFeatures.PolicyAudit" staticId="0x01010035C89CCD2483A2479FECC59E2E56452D00E53E4C0FE5E82A48A500E89033CFD0E8|8138272" UniqueId="9533daa9-1d96-4089-916a-188b85215c4a">
      <Name>Auditing</Name>
      <Description>Audits user actions on documents and list items to the Audit Log.</Description>
      <CustomData>
        <Audit>
          <Update/>
          <CheckInOut/>
          <MoveCopy/>
          <DeleteRestore/>
        </Audit>
      </CustomData>
    </PolicyItem>
  </PolicyItems>
</Policy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?mso-contentType ?>
<SharedContentType xmlns="Microsoft.SharePoint.Taxonomy.ContentTypeSync" SourceId="368e5df3-cb6d-43a2-bb19-51fc820bbd26" ContentTypeId="0x01010035C89CCD2483A2479FECC59E2E56452D" PreviousValue="false"/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74728458d774d52933435494d1025d8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f4583307-def8-4647-b7db-2a1d8f1f5719</TermId>
        </TermInfo>
      </Terms>
    </p74728458d774d52933435494d1025d8>
    <WCC_x0020_Disposal_x0020_Date xmlns="db58f876-95e0-49c6-91d0-8e7480b07923">2114-12-01T00:00:00+00:00</WCC_x0020_Disposal_x0020_Date>
    <d95c383c9a774e2b9bd7fdb68c5e0fc7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North Warwickshire</TermName>
          <TermId xmlns="http://schemas.microsoft.com/office/infopath/2007/PartnerControls">3ca59a05-f7ae-4dd1-aa66-b60cd5cf778d</TermId>
        </TermInfo>
      </Terms>
    </d95c383c9a774e2b9bd7fdb68c5e0fc7>
    <DocumentStatus xmlns="db58f876-95e0-49c6-91d0-8e7480b07923">Active</DocumentStatus>
    <o59add4030c047c89bd5998caae9662d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Meeting</TermName>
          <TermId xmlns="http://schemas.microsoft.com/office/infopath/2007/PartnerControls">00b36061-1e67-4c76-bd6a-3256d347e71d</TermId>
        </TermInfo>
      </Terms>
    </o59add4030c047c89bd5998caae9662d>
    <ReviewDate xmlns="db58f876-95e0-49c6-91d0-8e7480b07923">2015-02-19T00:00:00+00:00</ReviewDate>
    <eb17d457039448a19415618ca7d78093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Community Forums</TermName>
          <TermId xmlns="http://schemas.microsoft.com/office/infopath/2007/PartnerControls">9692d291-6f0b-4350-85f1-cfc9dce9ef64</TermId>
        </TermInfo>
      </Terms>
    </eb17d457039448a19415618ca7d78093>
    <_dlc_DocId xmlns="202bf5da-38b9-4488-a525-8567ad9ffa60">WCCC-966-610</_dlc_DocId>
    <TaxCatchAll xmlns="202bf5da-38b9-4488-a525-8567ad9ffa60">
      <Value>603</Value>
      <Value>19</Value>
      <Value>600</Value>
      <Value>599</Value>
      <Value>577</Value>
      <Value>3</Value>
      <Value>1</Value>
    </TaxCatchAll>
    <p638553eefd44050b6b6e45ef74c803c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</TermName>
          <TermId xmlns="http://schemas.microsoft.com/office/infopath/2007/PartnerControls">05e63c81-95b9-45a0-a9c9-9bc316784073</TermId>
        </TermInfo>
      </Terms>
    </p638553eefd44050b6b6e45ef74c803c>
    <kcda1755ffd5425aafc66d6689a5558d xmlns="202bf5da-38b9-4488-a525-8567ad9ffa60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Meetings</TermName>
          <TermId xmlns="http://schemas.microsoft.com/office/infopath/2007/PartnerControls">74a4e419-b208-4355-82e2-7569cc115a2a</TermId>
        </TermInfo>
      </Terms>
    </kcda1755ffd5425aafc66d6689a5558d>
    <RetentionStarts xmlns="db58f876-95e0-49c6-91d0-8e7480b07923">2014-12-01T00:00:00+00:00</RetentionStarts>
    <_dlc_DocIdUrl xmlns="202bf5da-38b9-4488-a525-8567ad9ffa60">
      <Url>http://edrm/LP/_layouts/DocIdRedir.aspx?ID=WCCC-966-610</Url>
      <Description>WCCC-966-610</Description>
    </_dlc_DocIdUrl>
    <_dlc_ExpireDateSaved xmlns="http://schemas.microsoft.com/sharepoint/v3" xsi:nil="true"/>
    <_dlc_ExpireDate xmlns="http://schemas.microsoft.com/sharepoint/v3">2114-12-01T00:00:00+00:00</_dlc_ExpireDate>
    <DocSetName xmlns="db58f876-95e0-49c6-91d0-8e7480b07923">Area Forum South</DocSetName>
    <Approver_x0028_s_x0029_ xmlns="db58f876-95e0-49c6-91d0-8e7480b07923">
      <UserInfo>
        <DisplayName>WCC-CORP\Pwil1</DisplayName>
        <AccountId>187</AccountId>
        <AccountType/>
      </UserInfo>
      <UserInfo>
        <DisplayName>WCC-CORP\Sbut1</DisplayName>
        <AccountId>1050</AccountId>
        <AccountType/>
      </UserInfo>
      <UserInfo>
        <DisplayName>WCC-CORP\Aken1</DisplayName>
        <AccountId>1214</AccountId>
        <AccountType/>
      </UserInfo>
    </Approver_x0028_s_x0029_>
    <SetDocumentType xmlns="db58f876-95e0-49c6-91d0-8e7480b07923">Meeting|00b36061-1e67-4c76-bd6a-3256d347e71d</SetDocumentType>
    <ReviewersEmail xmlns="db58f876-95e0-49c6-91d0-8e7480b07923">
      <UserInfo>
        <DisplayName>Pamela Williams</DisplayName>
        <AccountId>187</AccountId>
        <AccountType/>
      </UserInfo>
      <UserInfo>
        <DisplayName>Sarah Butter</DisplayName>
        <AccountId>1050</AccountId>
        <AccountType/>
      </UserInfo>
      <UserInfo>
        <DisplayName>Anita Kendall</DisplayName>
        <AccountId>1214</AccountId>
        <AccountType/>
      </UserInfo>
    </ReviewersEmail>
    <kf4ca89d09f0480889ccabff7fc6ee9b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Localities ＆ Partnerships</TermName>
          <TermId xmlns="http://schemas.microsoft.com/office/infopath/2007/PartnerControls">16fb5b1b-daa4-4f1d-9aab-94121ad462e7</TermId>
        </TermInfo>
      </Terms>
    </kf4ca89d09f0480889ccabff7fc6ee9b>
  </documentManagement>
</p:properties>
</file>

<file path=customXml/itemProps1.xml><?xml version="1.0" encoding="utf-8"?>
<ds:datastoreItem xmlns:ds="http://schemas.openxmlformats.org/officeDocument/2006/customXml" ds:itemID="{CB9EF222-0937-441E-A86D-B828F0F8EC05}"/>
</file>

<file path=customXml/itemProps2.xml><?xml version="1.0" encoding="utf-8"?>
<ds:datastoreItem xmlns:ds="http://schemas.openxmlformats.org/officeDocument/2006/customXml" ds:itemID="{14369A2B-1D82-414A-8C30-5B05482D2E58}"/>
</file>

<file path=customXml/itemProps3.xml><?xml version="1.0" encoding="utf-8"?>
<ds:datastoreItem xmlns:ds="http://schemas.openxmlformats.org/officeDocument/2006/customXml" ds:itemID="{F79C2350-CEC2-4903-A658-013D2F732096}"/>
</file>

<file path=customXml/itemProps4.xml><?xml version="1.0" encoding="utf-8"?>
<ds:datastoreItem xmlns:ds="http://schemas.openxmlformats.org/officeDocument/2006/customXml" ds:itemID="{4D71C674-78F5-43C6-ACF2-4C58B31414D2}"/>
</file>

<file path=customXml/itemProps5.xml><?xml version="1.0" encoding="utf-8"?>
<ds:datastoreItem xmlns:ds="http://schemas.openxmlformats.org/officeDocument/2006/customXml" ds:itemID="{1CE0E0BD-C815-49A7-B4BD-5C94B5BF63F0}"/>
</file>

<file path=customXml/itemProps6.xml><?xml version="1.0" encoding="utf-8"?>
<ds:datastoreItem xmlns:ds="http://schemas.openxmlformats.org/officeDocument/2006/customXml" ds:itemID="{0AE30273-D60B-425D-A4EC-F1118A69A493}"/>
</file>

<file path=customXml/itemProps7.xml><?xml version="1.0" encoding="utf-8"?>
<ds:datastoreItem xmlns:ds="http://schemas.openxmlformats.org/officeDocument/2006/customXml" ds:itemID="{0EC17C01-2EA2-4676-ADD9-4C7E52ACB96C}"/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4723</TotalTime>
  <Words>521</Words>
  <Application>Microsoft Office PowerPoint</Application>
  <PresentationFormat>On-screen Show (4:3)</PresentationFormat>
  <Paragraphs>133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Christmas Crime Prevention Campaign </vt:lpstr>
      <vt:lpstr>PowerPoint Presentation</vt:lpstr>
      <vt:lpstr>PowerPoint Presentation</vt:lpstr>
      <vt:lpstr>PowerPoint Presentation</vt:lpstr>
      <vt:lpstr>PowerPoint Presentation</vt:lpstr>
    </vt:vector>
  </TitlesOfParts>
  <Company>Warwickshire Police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SaferNeighbourhood Team Presentation 2-12-2014</dc:title>
  <dc:creator>Authorised User</dc:creator>
  <cp:lastModifiedBy>Pamela Williams</cp:lastModifiedBy>
  <cp:revision>284</cp:revision>
  <cp:lastPrinted>2014-09-16T13:35:52Z</cp:lastPrinted>
  <dcterms:created xsi:type="dcterms:W3CDTF">2006-08-03T09:01:52Z</dcterms:created>
  <dcterms:modified xsi:type="dcterms:W3CDTF">2014-12-01T11:32:38Z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CCCoverage">
    <vt:lpwstr>603;#North Warwickshire|3ca59a05-f7ae-4dd1-aa66-b60cd5cf778d</vt:lpwstr>
  </property>
  <property fmtid="{D5CDD505-2E9C-101B-9397-08002B2CF9AE}" pid="3" name="ProtectiveMarking">
    <vt:lpwstr>1;#Public|05e63c81-95b9-45a0-a9c9-9bc316784073</vt:lpwstr>
  </property>
  <property fmtid="{D5CDD505-2E9C-101B-9397-08002B2CF9AE}" pid="4" name="WCCLanguage">
    <vt:lpwstr>3;#English|f4583307-def8-4647-b7db-2a1d8f1f5719</vt:lpwstr>
  </property>
  <property fmtid="{D5CDD505-2E9C-101B-9397-08002B2CF9AE}" pid="5" name="_dlc_policyId">
    <vt:lpwstr>0x01010035C89CCD2483A2479FECC59E2E56452D00E53E4C0FE5E82A48A500E89033CFD0E8|-626270482</vt:lpwstr>
  </property>
  <property fmtid="{D5CDD505-2E9C-101B-9397-08002B2CF9AE}" pid="6" name="WCCKeywords">
    <vt:lpwstr>600;#Community Forums|9692d291-6f0b-4350-85f1-cfc9dce9ef64</vt:lpwstr>
  </property>
  <property fmtid="{D5CDD505-2E9C-101B-9397-08002B2CF9AE}" pid="7" name="ContentTypeId">
    <vt:lpwstr>0x01010035C89CCD2483A2479FECC59E2E56452D0080DB68CB5807DE47A7F3E683A53B8D18</vt:lpwstr>
  </property>
  <property fmtid="{D5CDD505-2E9C-101B-9397-08002B2CF9AE}" pid="8" name="TeamOwner">
    <vt:lpwstr>577;#Localities ＆ Partnerships|16fb5b1b-daa4-4f1d-9aab-94121ad462e7</vt:lpwstr>
  </property>
  <property fmtid="{D5CDD505-2E9C-101B-9397-08002B2CF9AE}" pid="9" name="ItemRetentionFormula">
    <vt:lpwstr>&lt;formula id="Microsoft.Office.RecordsManagement.PolicyFeatures.Expiration.Formula.BuiltIn"&gt;&lt;number&gt;0&lt;/number&gt;&lt;property&gt;WCC_x005f_x0020_Disposal_x005f_x0020_Date&lt;/property&gt;&lt;propertyId&gt;9ea57d62-0549-4e65-a581-55f823dbf45c&lt;/propertyId&gt;&lt;period&gt;days&lt;/period&gt;&lt;/formula&gt;</vt:lpwstr>
  </property>
  <property fmtid="{D5CDD505-2E9C-101B-9397-08002B2CF9AE}" pid="10" name="WCCSubject">
    <vt:lpwstr>599;#Meetings|74a4e419-b208-4355-82e2-7569cc115a2a</vt:lpwstr>
  </property>
  <property fmtid="{D5CDD505-2E9C-101B-9397-08002B2CF9AE}" pid="11" name="_dlc_DocIdItemGuid">
    <vt:lpwstr>a7f6b172-2675-4d17-9233-429a80953d6c</vt:lpwstr>
  </property>
  <property fmtid="{D5CDD505-2E9C-101B-9397-08002B2CF9AE}" pid="12" name="DocumentType">
    <vt:lpwstr>19;#Meeting|00b36061-1e67-4c76-bd6a-3256d347e71d</vt:lpwstr>
  </property>
  <property fmtid="{D5CDD505-2E9C-101B-9397-08002B2CF9AE}" pid="13" name="WorkflowChangePath">
    <vt:lpwstr>e7fe437a-7c40-45a2-9eb5-c1fc0e589db1,5;e7fe437a-7c40-45a2-9eb5-c1fc0e589db1,5;e7fe437a-7c40-45a2-9eb5-c1fc0e589db1,6;e7fe437a-7c40-45a2-9eb5-c1fc0e589db1,6;e7fe437a-7c40-45a2-9eb5-c1fc0e589db1,9;e7fe437a-7c40-45a2-9eb5-c1fc0e589db1,9;e7fe437a-7c40-45a2-9eb5-c1fc0e589db1,10;e7fe437a-7c40-45a2-9eb5-c1fc0e589db1,10;e7fe437a-7c40-45a2-9eb5-c1fc0e589db1,15;e7fe437a-7c40-45a2-9eb5-c1fc0e589db1,15;e7fe437a-7c40-45a2-9eb5-c1fc0e589db1,16;e7fe437a-7c40-45a2-9eb5-c1fc0e589db1,16;</vt:lpwstr>
  </property>
</Properties>
</file>