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6.xml" ContentType="application/vnd.openxmlformats-officedocument.customXmlProperties+xml"/>
  <Override PartName="/customXml/itemProps5.xml" ContentType="application/vnd.openxmlformats-officedocument.customXmlProperties+xml"/>
  <Override PartName="/customXml/itemProps4.xml" ContentType="application/vnd.openxmlformats-officedocument.customXml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7.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13"/>
  </p:handoutMasterIdLst>
  <p:sldIdLst>
    <p:sldId id="260" r:id="rId2"/>
    <p:sldId id="332" r:id="rId3"/>
    <p:sldId id="261" r:id="rId4"/>
    <p:sldId id="336" r:id="rId5"/>
    <p:sldId id="337" r:id="rId6"/>
    <p:sldId id="338" r:id="rId7"/>
    <p:sldId id="340" r:id="rId8"/>
    <p:sldId id="341" r:id="rId9"/>
    <p:sldId id="343" r:id="rId10"/>
    <p:sldId id="342" r:id="rId11"/>
    <p:sldId id="272" r:id="rId12"/>
  </p:sldIdLst>
  <p:sldSz cx="9144000" cy="6858000" type="screen4x3"/>
  <p:notesSz cx="6797675" cy="9926638"/>
  <p:defaultTextStyle>
    <a:defPPr>
      <a:defRPr lang="en-US"/>
    </a:defPPr>
    <a:lvl1pPr algn="l" rtl="0" eaLnBrk="0" fontAlgn="base" hangingPunct="0">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595" autoAdjust="0"/>
  </p:normalViewPr>
  <p:slideViewPr>
    <p:cSldViewPr>
      <p:cViewPr>
        <p:scale>
          <a:sx n="77" d="100"/>
          <a:sy n="77" d="100"/>
        </p:scale>
        <p:origin x="-1968" y="-7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7.xml"/><Relationship Id="rId5" Type="http://schemas.openxmlformats.org/officeDocument/2006/relationships/slide" Target="slides/slide4.xml"/><Relationship Id="rId15" Type="http://schemas.openxmlformats.org/officeDocument/2006/relationships/viewProps" Target="viewProps.xml"/><Relationship Id="rId23" Type="http://schemas.openxmlformats.org/officeDocument/2006/relationships/customXml" Target="../customXml/item6.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openxmlformats.org/officeDocument/2006/relationships/customXml" Target="../customXml/item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63491" name="Rectangle 3"/>
          <p:cNvSpPr>
            <a:spLocks noGrp="1" noChangeArrowheads="1"/>
          </p:cNvSpPr>
          <p:nvPr>
            <p:ph type="dt" sz="quarter"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63492" name="Rectangle 4"/>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63493" name="Rectangle 5"/>
          <p:cNvSpPr>
            <a:spLocks noGrp="1" noChangeArrowheads="1"/>
          </p:cNvSpPr>
          <p:nvPr>
            <p:ph type="sldNum" sz="quarter" idx="3"/>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DAC1593-2D0B-4472-81D4-35F06C1A1068}" type="slidenum">
              <a:rPr lang="en-GB" altLang="en-US"/>
              <a:pPr/>
              <a:t>‹#›</a:t>
            </a:fld>
            <a:endParaRPr lang="en-GB" altLang="en-US"/>
          </a:p>
        </p:txBody>
      </p:sp>
    </p:spTree>
    <p:extLst>
      <p:ext uri="{BB962C8B-B14F-4D97-AF65-F5344CB8AC3E}">
        <p14:creationId xmlns:p14="http://schemas.microsoft.com/office/powerpoint/2010/main" val="8177072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9A9646F-EC99-4CD1-BC46-DE870B5CD5E0}" type="slidenum">
              <a:rPr lang="en-US" altLang="en-US"/>
              <a:pPr/>
              <a:t>‹#›</a:t>
            </a:fld>
            <a:endParaRPr lang="en-US" altLang="en-US"/>
          </a:p>
        </p:txBody>
      </p:sp>
    </p:spTree>
    <p:extLst>
      <p:ext uri="{BB962C8B-B14F-4D97-AF65-F5344CB8AC3E}">
        <p14:creationId xmlns:p14="http://schemas.microsoft.com/office/powerpoint/2010/main" val="1737916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D5E853D-F3D0-4014-B269-DE3E97A8188F}" type="slidenum">
              <a:rPr lang="en-US" altLang="en-US"/>
              <a:pPr/>
              <a:t>‹#›</a:t>
            </a:fld>
            <a:endParaRPr lang="en-US" altLang="en-US"/>
          </a:p>
        </p:txBody>
      </p:sp>
    </p:spTree>
    <p:extLst>
      <p:ext uri="{BB962C8B-B14F-4D97-AF65-F5344CB8AC3E}">
        <p14:creationId xmlns:p14="http://schemas.microsoft.com/office/powerpoint/2010/main" val="1954957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6669382-41AB-4346-AAEF-C937A01EE589}" type="slidenum">
              <a:rPr lang="en-US" altLang="en-US"/>
              <a:pPr/>
              <a:t>‹#›</a:t>
            </a:fld>
            <a:endParaRPr lang="en-US" altLang="en-US"/>
          </a:p>
        </p:txBody>
      </p:sp>
    </p:spTree>
    <p:extLst>
      <p:ext uri="{BB962C8B-B14F-4D97-AF65-F5344CB8AC3E}">
        <p14:creationId xmlns:p14="http://schemas.microsoft.com/office/powerpoint/2010/main" val="307586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8D4DB0C-5BEB-4F0D-9D97-61F2E7B7BF2D}" type="slidenum">
              <a:rPr lang="en-US" altLang="en-US"/>
              <a:pPr/>
              <a:t>‹#›</a:t>
            </a:fld>
            <a:endParaRPr lang="en-US" altLang="en-US"/>
          </a:p>
        </p:txBody>
      </p:sp>
    </p:spTree>
    <p:extLst>
      <p:ext uri="{BB962C8B-B14F-4D97-AF65-F5344CB8AC3E}">
        <p14:creationId xmlns:p14="http://schemas.microsoft.com/office/powerpoint/2010/main" val="3133782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CB86422-0322-47CE-9E05-0B796D4F56E0}" type="slidenum">
              <a:rPr lang="en-US" altLang="en-US"/>
              <a:pPr/>
              <a:t>‹#›</a:t>
            </a:fld>
            <a:endParaRPr lang="en-US" altLang="en-US"/>
          </a:p>
        </p:txBody>
      </p:sp>
    </p:spTree>
    <p:extLst>
      <p:ext uri="{BB962C8B-B14F-4D97-AF65-F5344CB8AC3E}">
        <p14:creationId xmlns:p14="http://schemas.microsoft.com/office/powerpoint/2010/main" val="1493252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5318D41-16E6-43D3-BD04-8A85CF900F97}" type="slidenum">
              <a:rPr lang="en-US" altLang="en-US"/>
              <a:pPr/>
              <a:t>‹#›</a:t>
            </a:fld>
            <a:endParaRPr lang="en-US" altLang="en-US"/>
          </a:p>
        </p:txBody>
      </p:sp>
    </p:spTree>
    <p:extLst>
      <p:ext uri="{BB962C8B-B14F-4D97-AF65-F5344CB8AC3E}">
        <p14:creationId xmlns:p14="http://schemas.microsoft.com/office/powerpoint/2010/main" val="3389750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3EB7C53F-E061-445D-820D-247EA1C32989}" type="slidenum">
              <a:rPr lang="en-US" altLang="en-US"/>
              <a:pPr/>
              <a:t>‹#›</a:t>
            </a:fld>
            <a:endParaRPr lang="en-US" altLang="en-US"/>
          </a:p>
        </p:txBody>
      </p:sp>
    </p:spTree>
    <p:extLst>
      <p:ext uri="{BB962C8B-B14F-4D97-AF65-F5344CB8AC3E}">
        <p14:creationId xmlns:p14="http://schemas.microsoft.com/office/powerpoint/2010/main" val="3023439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E29BE4C2-77C8-4150-B89E-D80C5B899250}" type="slidenum">
              <a:rPr lang="en-US" altLang="en-US"/>
              <a:pPr/>
              <a:t>‹#›</a:t>
            </a:fld>
            <a:endParaRPr lang="en-US" altLang="en-US"/>
          </a:p>
        </p:txBody>
      </p:sp>
    </p:spTree>
    <p:extLst>
      <p:ext uri="{BB962C8B-B14F-4D97-AF65-F5344CB8AC3E}">
        <p14:creationId xmlns:p14="http://schemas.microsoft.com/office/powerpoint/2010/main" val="3876705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CBBDFB3-966A-40F2-BAFB-EA0026A044F3}" type="slidenum">
              <a:rPr lang="en-US" altLang="en-US"/>
              <a:pPr/>
              <a:t>‹#›</a:t>
            </a:fld>
            <a:endParaRPr lang="en-US" altLang="en-US"/>
          </a:p>
        </p:txBody>
      </p:sp>
    </p:spTree>
    <p:extLst>
      <p:ext uri="{BB962C8B-B14F-4D97-AF65-F5344CB8AC3E}">
        <p14:creationId xmlns:p14="http://schemas.microsoft.com/office/powerpoint/2010/main" val="134724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19988B4-703F-4FEB-9247-77A3DC5AD5DC}" type="slidenum">
              <a:rPr lang="en-US" altLang="en-US"/>
              <a:pPr/>
              <a:t>‹#›</a:t>
            </a:fld>
            <a:endParaRPr lang="en-US" altLang="en-US"/>
          </a:p>
        </p:txBody>
      </p:sp>
    </p:spTree>
    <p:extLst>
      <p:ext uri="{BB962C8B-B14F-4D97-AF65-F5344CB8AC3E}">
        <p14:creationId xmlns:p14="http://schemas.microsoft.com/office/powerpoint/2010/main" val="19188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3A29CAC-4E32-4697-8073-DCF2BE82E48A}" type="slidenum">
              <a:rPr lang="en-US" altLang="en-US"/>
              <a:pPr/>
              <a:t>‹#›</a:t>
            </a:fld>
            <a:endParaRPr lang="en-US" altLang="en-US"/>
          </a:p>
        </p:txBody>
      </p:sp>
    </p:spTree>
    <p:extLst>
      <p:ext uri="{BB962C8B-B14F-4D97-AF65-F5344CB8AC3E}">
        <p14:creationId xmlns:p14="http://schemas.microsoft.com/office/powerpoint/2010/main" val="265336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68DC93E-DCB5-46D0-B28D-01BFF2FE59C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afer-neighbourhoods.co.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warwickshireruralwatch.co.uk/"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6553200" y="0"/>
            <a:ext cx="2590800" cy="1066800"/>
          </a:xfrm>
          <a:prstGeom prst="rect">
            <a:avLst/>
          </a:prstGeom>
          <a:solidFill>
            <a:srgbClr val="6A196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6148" name="Picture 4" descr="WP Logo (wht) [NE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2400"/>
            <a:ext cx="1728788"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5"/>
          <p:cNvSpPr>
            <a:spLocks noChangeArrowheads="1"/>
          </p:cNvSpPr>
          <p:nvPr/>
        </p:nvSpPr>
        <p:spPr bwMode="auto">
          <a:xfrm>
            <a:off x="0" y="6642100"/>
            <a:ext cx="6478588" cy="2159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sp>
        <p:nvSpPr>
          <p:cNvPr id="6150" name="Rectangle 6"/>
          <p:cNvSpPr>
            <a:spLocks noChangeArrowheads="1"/>
          </p:cNvSpPr>
          <p:nvPr/>
        </p:nvSpPr>
        <p:spPr bwMode="auto">
          <a:xfrm>
            <a:off x="1066800" y="990600"/>
            <a:ext cx="5622925" cy="762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20000"/>
              </a:lnSpc>
            </a:pPr>
            <a:endParaRPr lang="en-GB" altLang="en-US" sz="2400"/>
          </a:p>
        </p:txBody>
      </p:sp>
      <p:sp>
        <p:nvSpPr>
          <p:cNvPr id="6151" name="Text Box 7"/>
          <p:cNvSpPr txBox="1">
            <a:spLocks noChangeArrowheads="1"/>
          </p:cNvSpPr>
          <p:nvPr/>
        </p:nvSpPr>
        <p:spPr bwMode="auto">
          <a:xfrm>
            <a:off x="1066800" y="1219200"/>
            <a:ext cx="419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800" b="1" i="1">
                <a:latin typeface="Arial" charset="0"/>
              </a:rPr>
              <a:t>Protecting our communities together</a:t>
            </a:r>
            <a:endParaRPr lang="en-GB" altLang="en-US" sz="2400"/>
          </a:p>
        </p:txBody>
      </p:sp>
      <p:sp>
        <p:nvSpPr>
          <p:cNvPr id="6160" name="Rectangle 16"/>
          <p:cNvSpPr>
            <a:spLocks noChangeArrowheads="1"/>
          </p:cNvSpPr>
          <p:nvPr/>
        </p:nvSpPr>
        <p:spPr bwMode="auto">
          <a:xfrm>
            <a:off x="685800" y="1600200"/>
            <a:ext cx="81534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marL="457200" eaLnBrk="0" fontAlgn="base" hangingPunct="0">
              <a:spcBef>
                <a:spcPct val="0"/>
              </a:spcBef>
              <a:spcAft>
                <a:spcPct val="0"/>
              </a:spcAft>
              <a:defRPr sz="2400">
                <a:solidFill>
                  <a:schemeClr val="tx1"/>
                </a:solidFill>
                <a:latin typeface="Times New Roman" pitchFamily="18" charset="0"/>
              </a:defRPr>
            </a:lvl6pPr>
            <a:lvl7pPr marL="914400" eaLnBrk="0" fontAlgn="base" hangingPunct="0">
              <a:spcBef>
                <a:spcPct val="0"/>
              </a:spcBef>
              <a:spcAft>
                <a:spcPct val="0"/>
              </a:spcAft>
              <a:defRPr sz="2400">
                <a:solidFill>
                  <a:schemeClr val="tx1"/>
                </a:solidFill>
                <a:latin typeface="Times New Roman" pitchFamily="18" charset="0"/>
              </a:defRPr>
            </a:lvl7pPr>
            <a:lvl8pPr marL="1371600" eaLnBrk="0" fontAlgn="base" hangingPunct="0">
              <a:spcBef>
                <a:spcPct val="0"/>
              </a:spcBef>
              <a:spcAft>
                <a:spcPct val="0"/>
              </a:spcAft>
              <a:defRPr sz="2400">
                <a:solidFill>
                  <a:schemeClr val="tx1"/>
                </a:solidFill>
                <a:latin typeface="Times New Roman" pitchFamily="18" charset="0"/>
              </a:defRPr>
            </a:lvl8pPr>
            <a:lvl9pPr marL="1828800" eaLnBrk="0" fontAlgn="base" hangingPunct="0">
              <a:spcBef>
                <a:spcPct val="0"/>
              </a:spcBef>
              <a:spcAft>
                <a:spcPct val="0"/>
              </a:spcAft>
              <a:defRPr sz="2400">
                <a:solidFill>
                  <a:schemeClr val="tx1"/>
                </a:solidFill>
                <a:latin typeface="Times New Roman" pitchFamily="18" charset="0"/>
              </a:defRPr>
            </a:lvl9pPr>
          </a:lstStyle>
          <a:p>
            <a:pPr algn="ctr"/>
            <a:r>
              <a:rPr lang="en-GB" altLang="en-US" sz="4800" b="1">
                <a:latin typeface="Arial" charset="0"/>
              </a:rPr>
              <a:t>West Forum</a:t>
            </a:r>
          </a:p>
          <a:p>
            <a:pPr algn="ctr"/>
            <a:endParaRPr lang="en-GB" altLang="en-US" sz="4800" b="1" dirty="0">
              <a:latin typeface="Arial" charset="0"/>
            </a:endParaRPr>
          </a:p>
          <a:p>
            <a:pPr algn="ctr"/>
            <a:r>
              <a:rPr lang="en-GB" altLang="en-US" b="1" dirty="0">
                <a:latin typeface="Arial" charset="0"/>
              </a:rPr>
              <a:t>Date: 2</a:t>
            </a:r>
            <a:r>
              <a:rPr lang="en-GB" altLang="en-US" b="1" baseline="30000" dirty="0">
                <a:latin typeface="Arial" charset="0"/>
              </a:rPr>
              <a:t>7th</a:t>
            </a:r>
            <a:r>
              <a:rPr lang="en-GB" altLang="en-US" b="1" dirty="0">
                <a:latin typeface="Arial" charset="0"/>
              </a:rPr>
              <a:t> November 2014</a:t>
            </a:r>
          </a:p>
        </p:txBody>
      </p:sp>
      <p:pic>
        <p:nvPicPr>
          <p:cNvPr id="6163" name="Picture 19" descr="new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152400"/>
            <a:ext cx="4114800" cy="685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52400"/>
            <a:ext cx="4114800" cy="6858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p:cNvSpPr>
            <a:spLocks noGrp="1" noChangeArrowheads="1"/>
          </p:cNvSpPr>
          <p:nvPr>
            <p:ph type="title"/>
          </p:nvPr>
        </p:nvSpPr>
        <p:spPr>
          <a:xfrm>
            <a:off x="684213" y="981075"/>
            <a:ext cx="7772400" cy="844550"/>
          </a:xfrm>
        </p:spPr>
        <p:txBody>
          <a:bodyPr/>
          <a:lstStyle/>
          <a:p>
            <a:r>
              <a:rPr lang="en-US" altLang="en-US" sz="4000" dirty="0">
                <a:solidFill>
                  <a:schemeClr val="tx1"/>
                </a:solidFill>
              </a:rPr>
              <a:t/>
            </a:r>
            <a:br>
              <a:rPr lang="en-US" altLang="en-US" sz="4000" dirty="0">
                <a:solidFill>
                  <a:schemeClr val="tx1"/>
                </a:solidFill>
              </a:rPr>
            </a:br>
            <a:r>
              <a:rPr lang="en-US" altLang="en-US" sz="4000" dirty="0">
                <a:solidFill>
                  <a:schemeClr val="tx1"/>
                </a:solidFill>
              </a:rPr>
              <a:t>Christmas Crime Prevention Campaign</a:t>
            </a:r>
            <a:br>
              <a:rPr lang="en-US" altLang="en-US" sz="4000" dirty="0">
                <a:solidFill>
                  <a:schemeClr val="tx1"/>
                </a:solidFill>
              </a:rPr>
            </a:br>
            <a:endParaRPr lang="en-GB" altLang="en-US" sz="4000" dirty="0">
              <a:solidFill>
                <a:schemeClr val="tx1"/>
              </a:solidFill>
            </a:endParaRPr>
          </a:p>
        </p:txBody>
      </p:sp>
      <p:pic>
        <p:nvPicPr>
          <p:cNvPr id="6" name="Picture 3" descr="Christmas Present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688" y="1989138"/>
            <a:ext cx="47101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7753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990600" y="1676400"/>
            <a:ext cx="7467600"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GB" altLang="en-US" sz="2400">
              <a:latin typeface="Arial" charset="0"/>
            </a:endParaRPr>
          </a:p>
          <a:p>
            <a:endParaRPr lang="en-GB" altLang="en-US" sz="2400">
              <a:latin typeface="Arial" charset="0"/>
            </a:endParaRPr>
          </a:p>
          <a:p>
            <a:endParaRPr lang="en-GB" altLang="en-US" sz="2400">
              <a:latin typeface="Arial" charset="0"/>
            </a:endParaRPr>
          </a:p>
          <a:p>
            <a:endParaRPr lang="en-US" altLang="en-US" sz="2400">
              <a:latin typeface="Arial" charset="0"/>
            </a:endParaRPr>
          </a:p>
        </p:txBody>
      </p:sp>
      <p:sp>
        <p:nvSpPr>
          <p:cNvPr id="23557" name="Rectangle 5"/>
          <p:cNvSpPr>
            <a:spLocks noChangeArrowheads="1"/>
          </p:cNvSpPr>
          <p:nvPr/>
        </p:nvSpPr>
        <p:spPr bwMode="auto">
          <a:xfrm>
            <a:off x="0" y="6642100"/>
            <a:ext cx="6478588" cy="2159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sp>
        <p:nvSpPr>
          <p:cNvPr id="23561" name="Text Box 9"/>
          <p:cNvSpPr txBox="1">
            <a:spLocks noChangeArrowheads="1"/>
          </p:cNvSpPr>
          <p:nvPr/>
        </p:nvSpPr>
        <p:spPr bwMode="auto">
          <a:xfrm>
            <a:off x="827088" y="1268413"/>
            <a:ext cx="7467600" cy="3560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400" b="1" i="1">
                <a:latin typeface="Arial" charset="0"/>
              </a:rPr>
              <a:t>Thank you for your time.</a:t>
            </a:r>
          </a:p>
          <a:p>
            <a:pPr algn="ctr">
              <a:spcBef>
                <a:spcPct val="50000"/>
              </a:spcBef>
            </a:pPr>
            <a:endParaRPr lang="en-GB" altLang="en-US" sz="2400" b="1" i="1">
              <a:latin typeface="Arial" charset="0"/>
            </a:endParaRPr>
          </a:p>
          <a:p>
            <a:pPr algn="ctr">
              <a:spcBef>
                <a:spcPct val="50000"/>
              </a:spcBef>
            </a:pPr>
            <a:r>
              <a:rPr lang="en-GB" altLang="en-US" sz="2400">
                <a:latin typeface="Arial" charset="0"/>
              </a:rPr>
              <a:t>Please contact the team should you have any queries or concerns.</a:t>
            </a:r>
          </a:p>
          <a:p>
            <a:pPr algn="ctr">
              <a:spcBef>
                <a:spcPct val="50000"/>
              </a:spcBef>
            </a:pPr>
            <a:r>
              <a:rPr lang="en-GB" altLang="en-US" sz="2400">
                <a:latin typeface="Arial" charset="0"/>
              </a:rPr>
              <a:t>Tel: 02476 483554</a:t>
            </a:r>
          </a:p>
          <a:p>
            <a:pPr algn="ctr">
              <a:spcBef>
                <a:spcPct val="50000"/>
              </a:spcBef>
            </a:pPr>
            <a:r>
              <a:rPr lang="en-GB" altLang="en-US" sz="2400">
                <a:latin typeface="Arial" charset="0"/>
              </a:rPr>
              <a:t>Email: nww.snt@warwickshire.police.uk</a:t>
            </a:r>
          </a:p>
          <a:p>
            <a:pPr algn="ctr">
              <a:spcBef>
                <a:spcPct val="50000"/>
              </a:spcBef>
            </a:pPr>
            <a:r>
              <a:rPr lang="en-GB" altLang="en-US" sz="2400">
                <a:latin typeface="Arial" charset="0"/>
              </a:rPr>
              <a:t>Web: </a:t>
            </a:r>
            <a:r>
              <a:rPr lang="en-GB" altLang="en-US" sz="2400">
                <a:latin typeface="Arial" charset="0"/>
                <a:hlinkClick r:id="rId2"/>
              </a:rPr>
              <a:t>www.safer-neighbourhoods.co.uk/</a:t>
            </a:r>
            <a:r>
              <a:rPr lang="en-GB" altLang="en-US" sz="2400">
                <a:latin typeface="Arial" charset="0"/>
              </a:rPr>
              <a:t>nww</a:t>
            </a:r>
          </a:p>
        </p:txBody>
      </p:sp>
      <p:sp>
        <p:nvSpPr>
          <p:cNvPr id="23563" name="Rectangle 11"/>
          <p:cNvSpPr>
            <a:spLocks noChangeArrowheads="1"/>
          </p:cNvSpPr>
          <p:nvPr/>
        </p:nvSpPr>
        <p:spPr bwMode="auto">
          <a:xfrm>
            <a:off x="3276600" y="838200"/>
            <a:ext cx="5622925" cy="762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GB" altLang="en-US" sz="2400"/>
          </a:p>
        </p:txBody>
      </p:sp>
      <p:pic>
        <p:nvPicPr>
          <p:cNvPr id="23564" name="Picture 12" descr="new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6800" y="152400"/>
            <a:ext cx="4114800" cy="685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914400" y="1066800"/>
            <a:ext cx="7543800"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pPr algn="ctr">
              <a:lnSpc>
                <a:spcPts val="1800"/>
              </a:lnSpc>
              <a:spcAft>
                <a:spcPts val="600"/>
              </a:spcAft>
              <a:buClr>
                <a:srgbClr val="053067"/>
              </a:buClr>
              <a:buFont typeface="Times" pitchFamily="1" charset="0"/>
              <a:buNone/>
            </a:pPr>
            <a:r>
              <a:rPr lang="en-GB" altLang="en-US" b="1">
                <a:latin typeface="Arial" charset="0"/>
                <a:cs typeface="Times New Roman" pitchFamily="18" charset="0"/>
              </a:rPr>
              <a:t>Data Protection notice</a:t>
            </a:r>
          </a:p>
          <a:p>
            <a:pPr algn="ctr">
              <a:lnSpc>
                <a:spcPts val="1800"/>
              </a:lnSpc>
              <a:spcAft>
                <a:spcPts val="600"/>
              </a:spcAft>
              <a:buClr>
                <a:srgbClr val="053067"/>
              </a:buClr>
              <a:buFont typeface="Times" pitchFamily="1" charset="0"/>
              <a:buNone/>
            </a:pPr>
            <a:r>
              <a:rPr lang="en-GB" altLang="en-US" sz="2400">
                <a:latin typeface="Arial" charset="0"/>
                <a:cs typeface="Times New Roman" pitchFamily="18" charset="0"/>
              </a:rPr>
              <a:t>When discussing members of the public, all agencies </a:t>
            </a:r>
          </a:p>
          <a:p>
            <a:pPr algn="ctr">
              <a:lnSpc>
                <a:spcPts val="1800"/>
              </a:lnSpc>
              <a:spcBef>
                <a:spcPts val="600"/>
              </a:spcBef>
              <a:spcAft>
                <a:spcPts val="600"/>
              </a:spcAft>
              <a:buClr>
                <a:srgbClr val="053067"/>
              </a:buClr>
              <a:buFont typeface="Times" pitchFamily="1" charset="0"/>
              <a:buNone/>
            </a:pPr>
            <a:r>
              <a:rPr lang="en-GB" altLang="en-US" sz="2400">
                <a:latin typeface="Arial" charset="0"/>
                <a:cs typeface="Times New Roman" pitchFamily="18" charset="0"/>
              </a:rPr>
              <a:t>and individuals will agree to respect their </a:t>
            </a:r>
          </a:p>
          <a:p>
            <a:pPr algn="ctr">
              <a:lnSpc>
                <a:spcPts val="1800"/>
              </a:lnSpc>
              <a:spcBef>
                <a:spcPts val="600"/>
              </a:spcBef>
              <a:spcAft>
                <a:spcPts val="600"/>
              </a:spcAft>
              <a:buClr>
                <a:srgbClr val="053067"/>
              </a:buClr>
              <a:buFont typeface="Times" pitchFamily="1" charset="0"/>
              <a:buNone/>
            </a:pPr>
            <a:r>
              <a:rPr lang="en-GB" altLang="en-US" sz="2400">
                <a:latin typeface="Arial" charset="0"/>
                <a:cs typeface="Times New Roman" pitchFamily="18" charset="0"/>
              </a:rPr>
              <a:t>confidentiality. The disclosure of information outside </a:t>
            </a:r>
          </a:p>
          <a:p>
            <a:pPr algn="ctr">
              <a:lnSpc>
                <a:spcPts val="1800"/>
              </a:lnSpc>
              <a:spcBef>
                <a:spcPts val="600"/>
              </a:spcBef>
              <a:spcAft>
                <a:spcPts val="600"/>
              </a:spcAft>
              <a:buClr>
                <a:srgbClr val="053067"/>
              </a:buClr>
              <a:buFont typeface="Times" pitchFamily="1" charset="0"/>
              <a:buNone/>
            </a:pPr>
            <a:r>
              <a:rPr lang="en-GB" altLang="en-US" sz="2400">
                <a:latin typeface="Arial" charset="0"/>
                <a:cs typeface="Times New Roman" pitchFamily="18" charset="0"/>
              </a:rPr>
              <a:t>this meeting, should not occur unless there is a legal </a:t>
            </a:r>
          </a:p>
          <a:p>
            <a:pPr algn="ctr">
              <a:lnSpc>
                <a:spcPts val="1800"/>
              </a:lnSpc>
              <a:spcBef>
                <a:spcPts val="600"/>
              </a:spcBef>
              <a:spcAft>
                <a:spcPts val="600"/>
              </a:spcAft>
              <a:buClr>
                <a:srgbClr val="053067"/>
              </a:buClr>
              <a:buFont typeface="Times" pitchFamily="1" charset="0"/>
              <a:buNone/>
            </a:pPr>
            <a:r>
              <a:rPr lang="en-GB" altLang="en-US" sz="2400">
                <a:latin typeface="Arial" charset="0"/>
                <a:cs typeface="Times New Roman" pitchFamily="18" charset="0"/>
              </a:rPr>
              <a:t>basis for a disclosure.</a:t>
            </a:r>
          </a:p>
          <a:p>
            <a:pPr algn="ctr">
              <a:lnSpc>
                <a:spcPts val="1800"/>
              </a:lnSpc>
              <a:spcBef>
                <a:spcPts val="600"/>
              </a:spcBef>
              <a:spcAft>
                <a:spcPts val="600"/>
              </a:spcAft>
              <a:buClr>
                <a:srgbClr val="053067"/>
              </a:buClr>
              <a:buFont typeface="Times" pitchFamily="1" charset="0"/>
              <a:buNone/>
            </a:pPr>
            <a:endParaRPr lang="en-GB" altLang="en-US" sz="2400">
              <a:latin typeface="Arial" charset="0"/>
              <a:cs typeface="Times New Roman" pitchFamily="18" charset="0"/>
            </a:endParaRPr>
          </a:p>
          <a:p>
            <a:pPr algn="ctr">
              <a:lnSpc>
                <a:spcPts val="1800"/>
              </a:lnSpc>
              <a:spcBef>
                <a:spcPts val="600"/>
              </a:spcBef>
              <a:spcAft>
                <a:spcPts val="600"/>
              </a:spcAft>
              <a:buClr>
                <a:srgbClr val="053067"/>
              </a:buClr>
              <a:buFont typeface="Times" pitchFamily="1" charset="0"/>
              <a:buNone/>
            </a:pPr>
            <a:r>
              <a:rPr lang="en-US" altLang="en-US" sz="2400" b="1">
                <a:latin typeface="Arial" charset="0"/>
              </a:rPr>
              <a:t>Community Priorities</a:t>
            </a:r>
          </a:p>
          <a:p>
            <a:pPr algn="ctr">
              <a:lnSpc>
                <a:spcPts val="1800"/>
              </a:lnSpc>
              <a:spcBef>
                <a:spcPts val="600"/>
              </a:spcBef>
              <a:spcAft>
                <a:spcPts val="600"/>
              </a:spcAft>
              <a:buClr>
                <a:srgbClr val="053067"/>
              </a:buClr>
              <a:buFont typeface="Times" pitchFamily="1" charset="0"/>
              <a:buNone/>
            </a:pPr>
            <a:r>
              <a:rPr lang="en-US" altLang="en-US" sz="2400">
                <a:latin typeface="Arial" charset="0"/>
              </a:rPr>
              <a:t>Warwickshire Police is obliged to protect communities from harm in line with the ‘Police Priorities’</a:t>
            </a:r>
          </a:p>
          <a:p>
            <a:pPr algn="ctr">
              <a:lnSpc>
                <a:spcPts val="1800"/>
              </a:lnSpc>
              <a:spcBef>
                <a:spcPts val="600"/>
              </a:spcBef>
              <a:spcAft>
                <a:spcPts val="600"/>
              </a:spcAft>
              <a:buClr>
                <a:srgbClr val="053067"/>
              </a:buClr>
              <a:buFont typeface="Times" pitchFamily="1" charset="0"/>
              <a:buNone/>
            </a:pPr>
            <a:r>
              <a:rPr lang="en-US" altLang="en-US" sz="2400">
                <a:latin typeface="Arial" charset="0"/>
              </a:rPr>
              <a:t>This may mean in exceptional circumstances SNT officers may be required to work on other policing priorities.</a:t>
            </a:r>
          </a:p>
          <a:p>
            <a:pPr algn="ctr">
              <a:lnSpc>
                <a:spcPts val="1800"/>
              </a:lnSpc>
              <a:spcBef>
                <a:spcPts val="600"/>
              </a:spcBef>
              <a:spcAft>
                <a:spcPts val="600"/>
              </a:spcAft>
              <a:buClr>
                <a:srgbClr val="053067"/>
              </a:buClr>
              <a:buFont typeface="Times" pitchFamily="1" charset="0"/>
              <a:buNone/>
            </a:pPr>
            <a:r>
              <a:rPr lang="en-US" altLang="en-US" sz="2400">
                <a:latin typeface="Arial" charset="0"/>
              </a:rPr>
              <a:t>If this happens there will be a need to re-negotiate priorities. This will be done in liaison with the Chair of the panel</a:t>
            </a:r>
          </a:p>
          <a:p>
            <a:pPr algn="ctr">
              <a:lnSpc>
                <a:spcPts val="1800"/>
              </a:lnSpc>
              <a:spcBef>
                <a:spcPts val="600"/>
              </a:spcBef>
              <a:spcAft>
                <a:spcPts val="600"/>
              </a:spcAft>
              <a:buClr>
                <a:srgbClr val="053067"/>
              </a:buClr>
              <a:buFont typeface="Times" pitchFamily="1" charset="0"/>
              <a:buNone/>
            </a:pPr>
            <a:endParaRPr lang="en-US" altLang="en-US" sz="2400" b="1">
              <a:latin typeface="Arial" charset="0"/>
            </a:endParaRPr>
          </a:p>
          <a:p>
            <a:pPr algn="ctr">
              <a:lnSpc>
                <a:spcPts val="1800"/>
              </a:lnSpc>
              <a:spcBef>
                <a:spcPts val="600"/>
              </a:spcBef>
              <a:spcAft>
                <a:spcPts val="600"/>
              </a:spcAft>
              <a:buClr>
                <a:srgbClr val="053067"/>
              </a:buClr>
              <a:buFont typeface="Times" pitchFamily="1" charset="0"/>
              <a:buNone/>
            </a:pPr>
            <a:endParaRPr lang="en-US" altLang="en-US" sz="2400" b="1">
              <a:latin typeface="Arial" charset="0"/>
            </a:endParaRPr>
          </a:p>
        </p:txBody>
      </p:sp>
      <p:sp>
        <p:nvSpPr>
          <p:cNvPr id="154628" name="Rectangle 4"/>
          <p:cNvSpPr>
            <a:spLocks noChangeArrowheads="1"/>
          </p:cNvSpPr>
          <p:nvPr/>
        </p:nvSpPr>
        <p:spPr bwMode="auto">
          <a:xfrm>
            <a:off x="3276600" y="838200"/>
            <a:ext cx="5622925" cy="762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GB" altLang="en-US" sz="2400"/>
          </a:p>
        </p:txBody>
      </p:sp>
      <p:pic>
        <p:nvPicPr>
          <p:cNvPr id="154629" name="Picture 5" descr="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52400"/>
            <a:ext cx="4114800" cy="685800"/>
          </a:xfrm>
          <a:prstGeom prst="rect">
            <a:avLst/>
          </a:prstGeom>
          <a:noFill/>
          <a:extLst>
            <a:ext uri="{909E8E84-426E-40DD-AFC4-6F175D3DCCD1}">
              <a14:hiddenFill xmlns:a14="http://schemas.microsoft.com/office/drawing/2010/main">
                <a:solidFill>
                  <a:srgbClr val="FFFFFF"/>
                </a:solidFill>
              </a14:hiddenFill>
            </a:ext>
          </a:extLst>
        </p:spPr>
      </p:pic>
      <p:sp>
        <p:nvSpPr>
          <p:cNvPr id="154631" name="Rectangle 7"/>
          <p:cNvSpPr>
            <a:spLocks noChangeArrowheads="1"/>
          </p:cNvSpPr>
          <p:nvPr/>
        </p:nvSpPr>
        <p:spPr bwMode="auto">
          <a:xfrm>
            <a:off x="0" y="6642100"/>
            <a:ext cx="6478588" cy="2159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11188" y="908050"/>
            <a:ext cx="8075612" cy="5340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endParaRPr lang="en-GB" altLang="en-US" sz="2800" b="1">
              <a:latin typeface="Arial" charset="0"/>
            </a:endParaRPr>
          </a:p>
          <a:p>
            <a:r>
              <a:rPr lang="en-GB" altLang="en-US" sz="2800" b="1">
                <a:latin typeface="Arial" charset="0"/>
              </a:rPr>
              <a:t> SNT Priorities</a:t>
            </a:r>
          </a:p>
          <a:p>
            <a:endParaRPr lang="en-US" altLang="en-US" sz="2200">
              <a:latin typeface="Arial" charset="0"/>
            </a:endParaRPr>
          </a:p>
          <a:p>
            <a:endParaRPr lang="en-US" altLang="en-US" sz="2400">
              <a:latin typeface="Arial" charset="0"/>
            </a:endParaRPr>
          </a:p>
          <a:p>
            <a:pPr lvl="2">
              <a:buFontTx/>
              <a:buChar char="•"/>
            </a:pPr>
            <a:r>
              <a:rPr lang="en-US" altLang="en-US" sz="2200" b="1">
                <a:latin typeface="Arial" charset="0"/>
              </a:rPr>
              <a:t> Parking outside Hurley Primary School – Heanley Lane/Knowle Hill, Hurley</a:t>
            </a:r>
          </a:p>
          <a:p>
            <a:pPr lvl="2"/>
            <a:endParaRPr lang="en-US" altLang="en-US" sz="2200" b="1">
              <a:latin typeface="Arial" charset="0"/>
            </a:endParaRPr>
          </a:p>
          <a:p>
            <a:pPr lvl="2">
              <a:buFontTx/>
              <a:buChar char="•"/>
            </a:pPr>
            <a:r>
              <a:rPr lang="en-US" altLang="en-US" sz="2200" b="1">
                <a:latin typeface="Arial" charset="0"/>
              </a:rPr>
              <a:t> Parking on Bromage Avenue, outside Kingsbury Primary School</a:t>
            </a:r>
            <a:endParaRPr lang="en-US" altLang="en-US" sz="2400" b="1">
              <a:latin typeface="Arial" charset="0"/>
            </a:endParaRPr>
          </a:p>
        </p:txBody>
      </p:sp>
      <p:sp>
        <p:nvSpPr>
          <p:cNvPr id="12298" name="Rectangle 10"/>
          <p:cNvSpPr>
            <a:spLocks noChangeArrowheads="1"/>
          </p:cNvSpPr>
          <p:nvPr/>
        </p:nvSpPr>
        <p:spPr bwMode="auto">
          <a:xfrm>
            <a:off x="3276600" y="838200"/>
            <a:ext cx="5622925" cy="762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GB" altLang="en-US" sz="2400"/>
          </a:p>
        </p:txBody>
      </p:sp>
      <p:pic>
        <p:nvPicPr>
          <p:cNvPr id="12299" name="Picture 11" descr="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52400"/>
            <a:ext cx="4114800" cy="685800"/>
          </a:xfrm>
          <a:prstGeom prst="rect">
            <a:avLst/>
          </a:prstGeom>
          <a:noFill/>
          <a:extLst>
            <a:ext uri="{909E8E84-426E-40DD-AFC4-6F175D3DCCD1}">
              <a14:hiddenFill xmlns:a14="http://schemas.microsoft.com/office/drawing/2010/main">
                <a:solidFill>
                  <a:srgbClr val="FFFFFF"/>
                </a:solidFill>
              </a14:hiddenFill>
            </a:ext>
          </a:extLst>
        </p:spPr>
      </p:pic>
      <p:sp>
        <p:nvSpPr>
          <p:cNvPr id="12300" name="Rectangle 12"/>
          <p:cNvSpPr>
            <a:spLocks noChangeArrowheads="1"/>
          </p:cNvSpPr>
          <p:nvPr/>
        </p:nvSpPr>
        <p:spPr bwMode="auto">
          <a:xfrm>
            <a:off x="0" y="6642100"/>
            <a:ext cx="6478588" cy="2159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Rectangle 3"/>
          <p:cNvSpPr>
            <a:spLocks noGrp="1" noChangeArrowheads="1"/>
          </p:cNvSpPr>
          <p:nvPr>
            <p:ph type="body" idx="1"/>
          </p:nvPr>
        </p:nvSpPr>
        <p:spPr>
          <a:xfrm>
            <a:off x="323850" y="1341438"/>
            <a:ext cx="7772400" cy="4953000"/>
          </a:xfrm>
        </p:spPr>
        <p:txBody>
          <a:bodyPr/>
          <a:lstStyle/>
          <a:p>
            <a:pPr lvl="2" algn="ctr">
              <a:lnSpc>
                <a:spcPct val="80000"/>
              </a:lnSpc>
              <a:spcBef>
                <a:spcPct val="0"/>
              </a:spcBef>
              <a:buFontTx/>
              <a:buNone/>
            </a:pPr>
            <a:r>
              <a:rPr lang="en-US" altLang="en-US" sz="3600" b="1">
                <a:latin typeface="Arial" charset="0"/>
              </a:rPr>
              <a:t>Parking outside Hurley</a:t>
            </a:r>
          </a:p>
          <a:p>
            <a:pPr lvl="2" algn="ctr">
              <a:lnSpc>
                <a:spcPct val="80000"/>
              </a:lnSpc>
              <a:spcBef>
                <a:spcPct val="0"/>
              </a:spcBef>
              <a:buFontTx/>
              <a:buNone/>
            </a:pPr>
            <a:r>
              <a:rPr lang="en-US" altLang="en-US" sz="3600" b="1">
                <a:latin typeface="Arial" charset="0"/>
              </a:rPr>
              <a:t>Primary School   </a:t>
            </a:r>
          </a:p>
          <a:p>
            <a:pPr>
              <a:lnSpc>
                <a:spcPct val="80000"/>
              </a:lnSpc>
              <a:spcBef>
                <a:spcPct val="50000"/>
              </a:spcBef>
              <a:buFontTx/>
              <a:buNone/>
            </a:pPr>
            <a:endParaRPr lang="en-US" altLang="en-US" sz="3600" b="1">
              <a:latin typeface="Arial" charset="0"/>
            </a:endParaRPr>
          </a:p>
          <a:p>
            <a:pPr>
              <a:lnSpc>
                <a:spcPct val="80000"/>
              </a:lnSpc>
            </a:pPr>
            <a:r>
              <a:rPr lang="en-GB" altLang="en-US" sz="2400">
                <a:latin typeface="Arial" charset="0"/>
              </a:rPr>
              <a:t>13 targeted patrols and engagement with school staff</a:t>
            </a:r>
          </a:p>
          <a:p>
            <a:pPr>
              <a:lnSpc>
                <a:spcPct val="80000"/>
              </a:lnSpc>
            </a:pPr>
            <a:r>
              <a:rPr lang="en-GB" altLang="en-US" sz="2400">
                <a:latin typeface="Arial" charset="0"/>
              </a:rPr>
              <a:t>In total, 7 motorists were spoken to about minor parking issues. No motorists have been issued with Traffic Offence Reports in this period.</a:t>
            </a:r>
          </a:p>
          <a:p>
            <a:pPr>
              <a:lnSpc>
                <a:spcPct val="80000"/>
              </a:lnSpc>
            </a:pPr>
            <a:r>
              <a:rPr lang="en-GB" altLang="en-US" sz="2400">
                <a:latin typeface="Arial" charset="0"/>
              </a:rPr>
              <a:t>From our patrols, there has been a notable decrease in the number of offending vehicles at this location and we genuinely feel that a large proportion of the parents have taken on board the advice given to them by officers.</a:t>
            </a:r>
          </a:p>
          <a:p>
            <a:pPr>
              <a:lnSpc>
                <a:spcPct val="80000"/>
              </a:lnSpc>
            </a:pPr>
            <a:endParaRPr lang="en-GB" altLang="en-US" sz="2400">
              <a:latin typeface="Arial" charset="0"/>
            </a:endParaRPr>
          </a:p>
        </p:txBody>
      </p:sp>
      <p:pic>
        <p:nvPicPr>
          <p:cNvPr id="167940" name="Picture 4" descr="new_logo"/>
          <p:cNvPicPr>
            <a:picLocks noGrp="1" noChangeAspect="1" noChangeArrowheads="1"/>
          </p:cNvPicPr>
          <p:nvPr>
            <p:ph type="title"/>
          </p:nvPr>
        </p:nvPicPr>
        <p:blipFill>
          <a:blip r:embed="rId2" cstate="print">
            <a:extLst>
              <a:ext uri="{28A0092B-C50C-407E-A947-70E740481C1C}">
                <a14:useLocalDpi xmlns:a14="http://schemas.microsoft.com/office/drawing/2010/main" val="0"/>
              </a:ext>
            </a:extLst>
          </a:blip>
          <a:srcRect/>
          <a:stretch>
            <a:fillRect/>
          </a:stretch>
        </p:blipFill>
        <p:spPr>
          <a:xfrm>
            <a:off x="4876800" y="152400"/>
            <a:ext cx="4038600" cy="68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7941" name="Rectangle 5"/>
          <p:cNvSpPr>
            <a:spLocks noChangeArrowheads="1"/>
          </p:cNvSpPr>
          <p:nvPr/>
        </p:nvSpPr>
        <p:spPr bwMode="auto">
          <a:xfrm>
            <a:off x="3276600" y="838200"/>
            <a:ext cx="5622925" cy="762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GB" altLang="en-US" sz="2400"/>
          </a:p>
        </p:txBody>
      </p:sp>
      <p:sp>
        <p:nvSpPr>
          <p:cNvPr id="167942" name="Rectangle 6"/>
          <p:cNvSpPr>
            <a:spLocks noChangeArrowheads="1"/>
          </p:cNvSpPr>
          <p:nvPr/>
        </p:nvSpPr>
        <p:spPr bwMode="auto">
          <a:xfrm>
            <a:off x="0" y="6642100"/>
            <a:ext cx="6478588" cy="2159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sp>
        <p:nvSpPr>
          <p:cNvPr id="167943" name="Rectangle 7"/>
          <p:cNvSpPr>
            <a:spLocks noGrp="1" noChangeArrowheads="1"/>
          </p:cNvSpPr>
          <p:nvPr>
            <p:ph type="title"/>
          </p:nvPr>
        </p:nvSpPr>
        <p:spPr/>
        <p:txBody>
          <a:bodyPr/>
          <a:lstStyle/>
          <a:p>
            <a:r>
              <a:rPr lang="en-GB" altLang="en-US"/>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Grp="1" noChangeArrowheads="1"/>
          </p:cNvSpPr>
          <p:nvPr>
            <p:ph type="body" idx="1"/>
          </p:nvPr>
        </p:nvSpPr>
        <p:spPr>
          <a:xfrm>
            <a:off x="539750" y="1196975"/>
            <a:ext cx="8077200" cy="5334000"/>
          </a:xfrm>
        </p:spPr>
        <p:txBody>
          <a:bodyPr/>
          <a:lstStyle/>
          <a:p>
            <a:pPr algn="ctr">
              <a:lnSpc>
                <a:spcPct val="80000"/>
              </a:lnSpc>
              <a:spcBef>
                <a:spcPct val="0"/>
              </a:spcBef>
              <a:buFontTx/>
              <a:buNone/>
            </a:pPr>
            <a:r>
              <a:rPr lang="en-US" altLang="en-US" sz="4000" b="1"/>
              <a:t>  Parking outside Kingsbury Primary School, Bromage Avenue</a:t>
            </a:r>
            <a:endParaRPr lang="en-US" altLang="en-US" b="1">
              <a:latin typeface="Arial" charset="0"/>
            </a:endParaRPr>
          </a:p>
          <a:p>
            <a:pPr lvl="2" algn="ctr">
              <a:lnSpc>
                <a:spcPct val="80000"/>
              </a:lnSpc>
              <a:spcBef>
                <a:spcPct val="0"/>
              </a:spcBef>
              <a:buFontTx/>
              <a:buNone/>
            </a:pPr>
            <a:endParaRPr lang="en-GB" altLang="en-US" sz="3600" b="1">
              <a:latin typeface="Arial" charset="0"/>
            </a:endParaRPr>
          </a:p>
          <a:p>
            <a:pPr>
              <a:lnSpc>
                <a:spcPct val="80000"/>
              </a:lnSpc>
            </a:pPr>
            <a:r>
              <a:rPr lang="en-GB" altLang="en-US" sz="2000">
                <a:latin typeface="Arial" charset="0"/>
              </a:rPr>
              <a:t>13 targeted patrols carried out at the location and engagement with School Headteacher and local residents carried out.</a:t>
            </a:r>
          </a:p>
          <a:p>
            <a:pPr>
              <a:lnSpc>
                <a:spcPct val="80000"/>
              </a:lnSpc>
              <a:buFontTx/>
              <a:buNone/>
            </a:pPr>
            <a:endParaRPr lang="en-GB" altLang="en-US" sz="2000">
              <a:latin typeface="Arial" charset="0"/>
            </a:endParaRPr>
          </a:p>
          <a:p>
            <a:pPr>
              <a:lnSpc>
                <a:spcPct val="80000"/>
              </a:lnSpc>
            </a:pPr>
            <a:r>
              <a:rPr lang="en-GB" altLang="en-US" sz="2000">
                <a:latin typeface="Arial" charset="0"/>
              </a:rPr>
              <a:t>In total 9 motorists have been advised and given verbal warnings about their parking, 1 motorist was issued with a Traffic Offence Report for obstruction offences. Several groups of parents have been advised on basic rules of the road about where you can and cannot park.</a:t>
            </a:r>
          </a:p>
          <a:p>
            <a:pPr>
              <a:lnSpc>
                <a:spcPct val="80000"/>
              </a:lnSpc>
              <a:buFontTx/>
              <a:buNone/>
            </a:pPr>
            <a:endParaRPr lang="en-GB" altLang="en-US" sz="2000">
              <a:latin typeface="Arial" charset="0"/>
            </a:endParaRPr>
          </a:p>
          <a:p>
            <a:pPr>
              <a:lnSpc>
                <a:spcPct val="80000"/>
              </a:lnSpc>
            </a:pPr>
            <a:r>
              <a:rPr lang="en-GB" altLang="en-US" sz="2000">
                <a:latin typeface="Arial" charset="0"/>
              </a:rPr>
              <a:t>Assembly with the children at the school conducted by PCSO Beale to highlight local issues, school parking being one of the main focuses. </a:t>
            </a:r>
          </a:p>
          <a:p>
            <a:pPr>
              <a:lnSpc>
                <a:spcPct val="80000"/>
              </a:lnSpc>
              <a:buFontTx/>
              <a:buNone/>
            </a:pPr>
            <a:endParaRPr lang="en-GB" altLang="en-US" sz="2000">
              <a:latin typeface="Arial" charset="0"/>
            </a:endParaRPr>
          </a:p>
        </p:txBody>
      </p:sp>
      <p:pic>
        <p:nvPicPr>
          <p:cNvPr id="168964" name="Picture 4" descr="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52400"/>
            <a:ext cx="4038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8965" name="Rectangle 5"/>
          <p:cNvSpPr>
            <a:spLocks noChangeArrowheads="1"/>
          </p:cNvSpPr>
          <p:nvPr/>
        </p:nvSpPr>
        <p:spPr bwMode="auto">
          <a:xfrm>
            <a:off x="3521075" y="838200"/>
            <a:ext cx="5622925" cy="762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GB" altLang="en-US" sz="2400"/>
          </a:p>
        </p:txBody>
      </p:sp>
      <p:sp>
        <p:nvSpPr>
          <p:cNvPr id="168966" name="Rectangle 6"/>
          <p:cNvSpPr>
            <a:spLocks noChangeArrowheads="1"/>
          </p:cNvSpPr>
          <p:nvPr/>
        </p:nvSpPr>
        <p:spPr bwMode="auto">
          <a:xfrm>
            <a:off x="0" y="6642100"/>
            <a:ext cx="6478588" cy="2159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685800" y="188913"/>
            <a:ext cx="7772400" cy="1008062"/>
          </a:xfrm>
        </p:spPr>
        <p:txBody>
          <a:bodyPr/>
          <a:lstStyle/>
          <a:p>
            <a:pPr algn="l"/>
            <a:r>
              <a:rPr lang="en-GB" altLang="en-US" sz="3200" b="1">
                <a:solidFill>
                  <a:schemeClr val="tx1"/>
                </a:solidFill>
              </a:rPr>
              <a:t>Other Work</a:t>
            </a:r>
          </a:p>
        </p:txBody>
      </p:sp>
      <p:sp>
        <p:nvSpPr>
          <p:cNvPr id="171011" name="Rectangle 3"/>
          <p:cNvSpPr>
            <a:spLocks noGrp="1" noChangeArrowheads="1"/>
          </p:cNvSpPr>
          <p:nvPr>
            <p:ph type="body" idx="1"/>
          </p:nvPr>
        </p:nvSpPr>
        <p:spPr>
          <a:xfrm>
            <a:off x="684213" y="1196975"/>
            <a:ext cx="7772400" cy="5256213"/>
          </a:xfrm>
        </p:spPr>
        <p:txBody>
          <a:bodyPr/>
          <a:lstStyle/>
          <a:p>
            <a:pPr>
              <a:lnSpc>
                <a:spcPct val="80000"/>
              </a:lnSpc>
            </a:pPr>
            <a:r>
              <a:rPr lang="en-GB" altLang="en-US" sz="1800">
                <a:latin typeface="Arial" charset="0"/>
              </a:rPr>
              <a:t>On 15</a:t>
            </a:r>
            <a:r>
              <a:rPr lang="en-GB" altLang="en-US" sz="1800" baseline="30000">
                <a:latin typeface="Arial" charset="0"/>
              </a:rPr>
              <a:t>th</a:t>
            </a:r>
            <a:r>
              <a:rPr lang="en-GB" altLang="en-US" sz="1800">
                <a:latin typeface="Arial" charset="0"/>
              </a:rPr>
              <a:t> October PC Newton and PCSO Owen attended a crime prevention event at Nether Whitacre Village Hall whereby local residents were able to engage with the local SNT and gain access to invaluable crime prevention tools and information.</a:t>
            </a:r>
          </a:p>
          <a:p>
            <a:pPr>
              <a:lnSpc>
                <a:spcPct val="80000"/>
              </a:lnSpc>
              <a:buFontTx/>
              <a:buNone/>
            </a:pPr>
            <a:endParaRPr lang="en-GB" altLang="en-US" sz="1800">
              <a:latin typeface="Arial" charset="0"/>
            </a:endParaRPr>
          </a:p>
          <a:p>
            <a:pPr>
              <a:lnSpc>
                <a:spcPct val="80000"/>
              </a:lnSpc>
            </a:pPr>
            <a:r>
              <a:rPr lang="en-GB" altLang="en-US" sz="1800">
                <a:latin typeface="Arial" charset="0"/>
              </a:rPr>
              <a:t>On 19</a:t>
            </a:r>
            <a:r>
              <a:rPr lang="en-GB" altLang="en-US" sz="1800" baseline="30000">
                <a:latin typeface="Arial" charset="0"/>
              </a:rPr>
              <a:t>th</a:t>
            </a:r>
            <a:r>
              <a:rPr lang="en-GB" altLang="en-US" sz="1800">
                <a:latin typeface="Arial" charset="0"/>
              </a:rPr>
              <a:t> October, PC Hood and PCSO Owen issued 4 Section 59 warnings to riders of off road motorbikes seen in the area of Kingsbury Link. Great progress in dealing with this difficult issue.</a:t>
            </a:r>
          </a:p>
          <a:p>
            <a:pPr>
              <a:lnSpc>
                <a:spcPct val="80000"/>
              </a:lnSpc>
              <a:buFontTx/>
              <a:buNone/>
            </a:pPr>
            <a:endParaRPr lang="en-GB" altLang="en-US" sz="1800">
              <a:latin typeface="Arial" charset="0"/>
            </a:endParaRPr>
          </a:p>
          <a:p>
            <a:pPr>
              <a:lnSpc>
                <a:spcPct val="80000"/>
              </a:lnSpc>
            </a:pPr>
            <a:r>
              <a:rPr lang="en-GB" altLang="en-US" sz="1800">
                <a:latin typeface="Arial" charset="0"/>
              </a:rPr>
              <a:t>Officers in the SNT are currently undergoing a massive project to update and reinvigorate our relationship with NHW co-ordinators that give their time to help us in serving the community. We hope as a result of the hard work, this will lead to better communication both to and from the police, in order to better inform the public and enlist their help in protecting the communities they live in.</a:t>
            </a:r>
          </a:p>
          <a:p>
            <a:pPr>
              <a:lnSpc>
                <a:spcPct val="80000"/>
              </a:lnSpc>
            </a:pPr>
            <a:endParaRPr lang="en-GB" altLang="en-US" sz="1800">
              <a:latin typeface="Arial" charset="0"/>
            </a:endParaRPr>
          </a:p>
          <a:p>
            <a:pPr>
              <a:lnSpc>
                <a:spcPct val="80000"/>
              </a:lnSpc>
            </a:pPr>
            <a:r>
              <a:rPr lang="en-GB" altLang="en-US" sz="1800">
                <a:latin typeface="Arial" charset="0"/>
              </a:rPr>
              <a:t>6 riders of off road motorbikes were issued with S.59 warnings by our off road policing team on 16</a:t>
            </a:r>
            <a:r>
              <a:rPr lang="en-GB" altLang="en-US" sz="1800" baseline="30000">
                <a:latin typeface="Arial" charset="0"/>
              </a:rPr>
              <a:t>th</a:t>
            </a:r>
            <a:r>
              <a:rPr lang="en-GB" altLang="en-US" sz="1800">
                <a:latin typeface="Arial" charset="0"/>
              </a:rPr>
              <a:t> November. The team were requested by the local SNT as they have the specialist skills and equipment to deal with these offenders. </a:t>
            </a:r>
          </a:p>
          <a:p>
            <a:pPr>
              <a:lnSpc>
                <a:spcPct val="80000"/>
              </a:lnSpc>
              <a:buFontTx/>
              <a:buNone/>
            </a:pPr>
            <a:endParaRPr lang="en-GB" altLang="en-US" sz="1800">
              <a:latin typeface="Arial" charset="0"/>
            </a:endParaRPr>
          </a:p>
        </p:txBody>
      </p:sp>
      <p:sp>
        <p:nvSpPr>
          <p:cNvPr id="171012" name="Rectangle 4"/>
          <p:cNvSpPr>
            <a:spLocks noChangeArrowheads="1"/>
          </p:cNvSpPr>
          <p:nvPr/>
        </p:nvSpPr>
        <p:spPr bwMode="auto">
          <a:xfrm>
            <a:off x="0" y="6642100"/>
            <a:ext cx="6478588" cy="2159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pic>
        <p:nvPicPr>
          <p:cNvPr id="171013" name="Picture 5" descr="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88913"/>
            <a:ext cx="4114800" cy="685800"/>
          </a:xfrm>
          <a:prstGeom prst="rect">
            <a:avLst/>
          </a:prstGeom>
          <a:noFill/>
          <a:extLst>
            <a:ext uri="{909E8E84-426E-40DD-AFC4-6F175D3DCCD1}">
              <a14:hiddenFill xmlns:a14="http://schemas.microsoft.com/office/drawing/2010/main">
                <a:solidFill>
                  <a:srgbClr val="FFFFFF"/>
                </a:solidFill>
              </a14:hiddenFill>
            </a:ext>
          </a:extLst>
        </p:spPr>
      </p:pic>
      <p:sp>
        <p:nvSpPr>
          <p:cNvPr id="171014" name="Rectangle 6"/>
          <p:cNvSpPr>
            <a:spLocks noChangeArrowheads="1"/>
          </p:cNvSpPr>
          <p:nvPr/>
        </p:nvSpPr>
        <p:spPr bwMode="auto">
          <a:xfrm>
            <a:off x="3276600" y="838200"/>
            <a:ext cx="5622925" cy="762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GB" altLang="en-US"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685800" y="188913"/>
            <a:ext cx="7772400" cy="1008062"/>
          </a:xfrm>
        </p:spPr>
        <p:txBody>
          <a:bodyPr/>
          <a:lstStyle/>
          <a:p>
            <a:pPr algn="l"/>
            <a:r>
              <a:rPr lang="en-GB" altLang="en-US" sz="3200" b="1">
                <a:solidFill>
                  <a:schemeClr val="tx1"/>
                </a:solidFill>
              </a:rPr>
              <a:t>Other Work</a:t>
            </a:r>
          </a:p>
        </p:txBody>
      </p:sp>
      <p:sp>
        <p:nvSpPr>
          <p:cNvPr id="176131" name="Rectangle 3"/>
          <p:cNvSpPr>
            <a:spLocks noGrp="1" noChangeArrowheads="1"/>
          </p:cNvSpPr>
          <p:nvPr>
            <p:ph type="body" idx="1"/>
          </p:nvPr>
        </p:nvSpPr>
        <p:spPr>
          <a:xfrm>
            <a:off x="684213" y="1268413"/>
            <a:ext cx="7772400" cy="5256212"/>
          </a:xfrm>
        </p:spPr>
        <p:txBody>
          <a:bodyPr/>
          <a:lstStyle/>
          <a:p>
            <a:pPr>
              <a:lnSpc>
                <a:spcPct val="80000"/>
              </a:lnSpc>
              <a:buFontTx/>
              <a:buNone/>
            </a:pPr>
            <a:endParaRPr lang="en-GB" altLang="en-US">
              <a:latin typeface="Arial" charset="0"/>
            </a:endParaRPr>
          </a:p>
          <a:p>
            <a:pPr>
              <a:lnSpc>
                <a:spcPct val="80000"/>
              </a:lnSpc>
            </a:pPr>
            <a:r>
              <a:rPr lang="en-GB" altLang="en-US" sz="2000">
                <a:latin typeface="Arial" charset="0"/>
              </a:rPr>
              <a:t>On 23</a:t>
            </a:r>
            <a:r>
              <a:rPr lang="en-GB" altLang="en-US" sz="2000" baseline="30000">
                <a:latin typeface="Arial" charset="0"/>
              </a:rPr>
              <a:t>rd</a:t>
            </a:r>
            <a:r>
              <a:rPr lang="en-GB" altLang="en-US" sz="2000">
                <a:latin typeface="Arial" charset="0"/>
              </a:rPr>
              <a:t> November, officers from the off road policing unit were again asked to patrol our area. As a result a further 6 S.59 warnings were issued to offenders.</a:t>
            </a:r>
          </a:p>
          <a:p>
            <a:pPr>
              <a:lnSpc>
                <a:spcPct val="80000"/>
              </a:lnSpc>
            </a:pPr>
            <a:endParaRPr lang="en-GB" altLang="en-US" sz="2000">
              <a:latin typeface="Arial" charset="0"/>
            </a:endParaRPr>
          </a:p>
          <a:p>
            <a:pPr>
              <a:lnSpc>
                <a:spcPct val="80000"/>
              </a:lnSpc>
            </a:pPr>
            <a:r>
              <a:rPr lang="en-GB" altLang="en-US" sz="2000">
                <a:latin typeface="Arial" charset="0"/>
              </a:rPr>
              <a:t>The pictured vehicle was seen</a:t>
            </a:r>
          </a:p>
          <a:p>
            <a:pPr>
              <a:lnSpc>
                <a:spcPct val="80000"/>
              </a:lnSpc>
              <a:buFontTx/>
              <a:buNone/>
            </a:pPr>
            <a:r>
              <a:rPr lang="en-GB" altLang="en-US" sz="2000">
                <a:latin typeface="Arial" charset="0"/>
              </a:rPr>
              <a:t>	on 11/11/14 parked on the junction </a:t>
            </a:r>
          </a:p>
          <a:p>
            <a:pPr>
              <a:lnSpc>
                <a:spcPct val="80000"/>
              </a:lnSpc>
              <a:buFontTx/>
              <a:buNone/>
            </a:pPr>
            <a:r>
              <a:rPr lang="en-GB" altLang="en-US" sz="2000">
                <a:latin typeface="Arial" charset="0"/>
              </a:rPr>
              <a:t>	of Barlow Court and Tamworth Rd – </a:t>
            </a:r>
          </a:p>
          <a:p>
            <a:pPr>
              <a:lnSpc>
                <a:spcPct val="80000"/>
              </a:lnSpc>
              <a:buFontTx/>
              <a:buNone/>
            </a:pPr>
            <a:r>
              <a:rPr lang="en-GB" altLang="en-US" sz="2000">
                <a:latin typeface="Arial" charset="0"/>
              </a:rPr>
              <a:t>	dangerous and obstructive – driver </a:t>
            </a:r>
          </a:p>
          <a:p>
            <a:pPr>
              <a:lnSpc>
                <a:spcPct val="80000"/>
              </a:lnSpc>
              <a:buFontTx/>
              <a:buNone/>
            </a:pPr>
            <a:r>
              <a:rPr lang="en-GB" altLang="en-US" sz="2000">
                <a:latin typeface="Arial" charset="0"/>
              </a:rPr>
              <a:t>	issued with traffic offence report</a:t>
            </a:r>
          </a:p>
          <a:p>
            <a:pPr>
              <a:lnSpc>
                <a:spcPct val="80000"/>
              </a:lnSpc>
              <a:buFontTx/>
              <a:buNone/>
            </a:pPr>
            <a:endParaRPr lang="en-GB" altLang="en-US" sz="2000">
              <a:latin typeface="Arial" charset="0"/>
            </a:endParaRPr>
          </a:p>
          <a:p>
            <a:pPr>
              <a:lnSpc>
                <a:spcPct val="80000"/>
              </a:lnSpc>
            </a:pPr>
            <a:r>
              <a:rPr lang="en-GB" altLang="en-US" sz="2000">
                <a:latin typeface="Arial" charset="0"/>
              </a:rPr>
              <a:t>Finally, we must advise you all that we have said a fond farewell to Sgt. Roger Fildes who has just worked his last day for Warwickshire Police after 30 years service. Sgt. Mitch Oakley will take on the role of North Warwickshire SNT Sergeant and brings a wealth of skills and knowledge to the role. </a:t>
            </a:r>
          </a:p>
          <a:p>
            <a:pPr>
              <a:lnSpc>
                <a:spcPct val="80000"/>
              </a:lnSpc>
              <a:buFontTx/>
              <a:buNone/>
            </a:pPr>
            <a:endParaRPr lang="en-GB" altLang="en-US" sz="2000">
              <a:latin typeface="Arial" charset="0"/>
            </a:endParaRPr>
          </a:p>
          <a:p>
            <a:pPr>
              <a:lnSpc>
                <a:spcPct val="80000"/>
              </a:lnSpc>
              <a:buFontTx/>
              <a:buNone/>
            </a:pPr>
            <a:endParaRPr lang="en-GB" altLang="en-US" sz="2000">
              <a:solidFill>
                <a:schemeClr val="accent2"/>
              </a:solidFill>
              <a:latin typeface="Arial" charset="0"/>
            </a:endParaRPr>
          </a:p>
        </p:txBody>
      </p:sp>
      <p:sp>
        <p:nvSpPr>
          <p:cNvPr id="176132" name="Rectangle 4"/>
          <p:cNvSpPr>
            <a:spLocks noChangeArrowheads="1"/>
          </p:cNvSpPr>
          <p:nvPr/>
        </p:nvSpPr>
        <p:spPr bwMode="auto">
          <a:xfrm>
            <a:off x="0" y="6642100"/>
            <a:ext cx="6478588" cy="2159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pic>
        <p:nvPicPr>
          <p:cNvPr id="176133" name="Picture 5" descr="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88913"/>
            <a:ext cx="4114800" cy="685800"/>
          </a:xfrm>
          <a:prstGeom prst="rect">
            <a:avLst/>
          </a:prstGeom>
          <a:noFill/>
          <a:extLst>
            <a:ext uri="{909E8E84-426E-40DD-AFC4-6F175D3DCCD1}">
              <a14:hiddenFill xmlns:a14="http://schemas.microsoft.com/office/drawing/2010/main">
                <a:solidFill>
                  <a:srgbClr val="FFFFFF"/>
                </a:solidFill>
              </a14:hiddenFill>
            </a:ext>
          </a:extLst>
        </p:spPr>
      </p:pic>
      <p:sp>
        <p:nvSpPr>
          <p:cNvPr id="176134" name="Rectangle 6"/>
          <p:cNvSpPr>
            <a:spLocks noChangeArrowheads="1"/>
          </p:cNvSpPr>
          <p:nvPr/>
        </p:nvSpPr>
        <p:spPr bwMode="auto">
          <a:xfrm>
            <a:off x="3276600" y="838200"/>
            <a:ext cx="5622925" cy="76200"/>
          </a:xfrm>
          <a:prstGeom prst="rect">
            <a:avLst/>
          </a:prstGeom>
          <a:solidFill>
            <a:srgbClr val="6A196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GB" altLang="en-US" sz="2400"/>
          </a:p>
        </p:txBody>
      </p:sp>
      <p:pic>
        <p:nvPicPr>
          <p:cNvPr id="176135" name="Picture 7" descr="obstructing van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425" y="2420938"/>
            <a:ext cx="1584325" cy="2111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52400"/>
            <a:ext cx="4114800" cy="6858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3"/>
          <p:cNvSpPr>
            <a:spLocks noGrp="1"/>
          </p:cNvSpPr>
          <p:nvPr>
            <p:ph type="title"/>
          </p:nvPr>
        </p:nvSpPr>
        <p:spPr>
          <a:xfrm>
            <a:off x="685800" y="1052736"/>
            <a:ext cx="7772400" cy="576064"/>
          </a:xfrm>
        </p:spPr>
        <p:txBody>
          <a:bodyPr>
            <a:normAutofit/>
          </a:bodyPr>
          <a:lstStyle/>
          <a:p>
            <a:r>
              <a:rPr lang="en-GB" sz="2800" dirty="0" smtClean="0"/>
              <a:t>North Warwickshire Community Safety Partnership </a:t>
            </a:r>
            <a:endParaRPr lang="en-GB" sz="2800" dirty="0"/>
          </a:p>
        </p:txBody>
      </p:sp>
      <p:sp>
        <p:nvSpPr>
          <p:cNvPr id="6" name="Content Placeholder 4"/>
          <p:cNvSpPr>
            <a:spLocks noGrp="1"/>
          </p:cNvSpPr>
          <p:nvPr>
            <p:ph idx="1"/>
          </p:nvPr>
        </p:nvSpPr>
        <p:spPr>
          <a:xfrm>
            <a:off x="685800" y="1981200"/>
            <a:ext cx="7772400" cy="4114800"/>
          </a:xfrm>
        </p:spPr>
        <p:txBody>
          <a:bodyPr/>
          <a:lstStyle/>
          <a:p>
            <a:r>
              <a:rPr lang="en-GB" sz="1800" dirty="0" smtClean="0">
                <a:latin typeface="Arial" panose="020B0604020202020204" pitchFamily="34" charset="0"/>
                <a:cs typeface="Arial" panose="020B0604020202020204" pitchFamily="34" charset="0"/>
              </a:rPr>
              <a:t>Reducing Rural Crime Project – Warwickshire Rural Watch scheme set up </a:t>
            </a:r>
          </a:p>
          <a:p>
            <a:r>
              <a:rPr lang="en-GB" sz="1800" dirty="0" smtClean="0">
                <a:latin typeface="Arial" panose="020B0604020202020204" pitchFamily="34" charset="0"/>
                <a:cs typeface="Arial" panose="020B0604020202020204" pitchFamily="34" charset="0"/>
                <a:hlinkClick r:id="rId3"/>
              </a:rPr>
              <a:t>www.warwickshireruralwatch.co.uk</a:t>
            </a:r>
            <a:endParaRPr lang="en-GB" sz="1800" dirty="0" smtClean="0">
              <a:latin typeface="Arial" panose="020B0604020202020204" pitchFamily="34" charset="0"/>
              <a:cs typeface="Arial" panose="020B0604020202020204" pitchFamily="34" charset="0"/>
            </a:endParaRPr>
          </a:p>
          <a:p>
            <a:endParaRPr lang="en-GB" sz="18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Rural Crime Co-ordinator – Carol </a:t>
            </a:r>
            <a:r>
              <a:rPr lang="en-GB" sz="1800" dirty="0" err="1" smtClean="0">
                <a:latin typeface="Arial" panose="020B0604020202020204" pitchFamily="34" charset="0"/>
                <a:cs typeface="Arial" panose="020B0604020202020204" pitchFamily="34" charset="0"/>
              </a:rPr>
              <a:t>Cotterill</a:t>
            </a:r>
            <a:endParaRPr lang="en-GB" sz="1800" dirty="0" smtClean="0">
              <a:latin typeface="Arial" panose="020B0604020202020204" pitchFamily="34" charset="0"/>
              <a:cs typeface="Arial" panose="020B0604020202020204" pitchFamily="34" charset="0"/>
            </a:endParaRPr>
          </a:p>
          <a:p>
            <a:endParaRPr lang="en-GB" sz="18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Providing wide range of crime prevention advice and security products</a:t>
            </a:r>
          </a:p>
          <a:p>
            <a:endParaRPr lang="en-GB" sz="18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Attending local events providing property marking and advice</a:t>
            </a:r>
          </a:p>
          <a:p>
            <a:endParaRPr lang="en-GB" sz="18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Future item for Area Forum West ?</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9624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914400"/>
          </a:xfrm>
        </p:spPr>
        <p:txBody>
          <a:bodyPr/>
          <a:lstStyle/>
          <a:p>
            <a:r>
              <a:rPr lang="en-GB" sz="3200" dirty="0" smtClean="0"/>
              <a:t>North</a:t>
            </a:r>
            <a:r>
              <a:rPr lang="en-GB" dirty="0" smtClean="0"/>
              <a:t> </a:t>
            </a:r>
            <a:r>
              <a:rPr lang="en-GB" sz="3200" dirty="0" smtClean="0"/>
              <a:t>Warwickshire Community Safety Partnership </a:t>
            </a:r>
            <a:endParaRPr lang="en-GB" sz="3200" dirty="0"/>
          </a:p>
        </p:txBody>
      </p:sp>
      <p:sp>
        <p:nvSpPr>
          <p:cNvPr id="3" name="Content Placeholder 2"/>
          <p:cNvSpPr>
            <a:spLocks noGrp="1"/>
          </p:cNvSpPr>
          <p:nvPr>
            <p:ph idx="1"/>
          </p:nvPr>
        </p:nvSpPr>
        <p:spPr/>
        <p:txBody>
          <a:bodyPr/>
          <a:lstStyle/>
          <a:p>
            <a:r>
              <a:rPr lang="en-GB" dirty="0" smtClean="0"/>
              <a:t>Mobile </a:t>
            </a:r>
            <a:r>
              <a:rPr lang="en-GB" dirty="0" err="1" smtClean="0"/>
              <a:t>cctv</a:t>
            </a:r>
            <a:r>
              <a:rPr lang="en-GB" dirty="0" smtClean="0"/>
              <a:t> camera deployed at Railway Station car park Water Orton</a:t>
            </a:r>
          </a:p>
          <a:p>
            <a:r>
              <a:rPr lang="en-GB" dirty="0" smtClean="0"/>
              <a:t>Plans to convert and deploy mobile cameras in partnership with the Co-op in Wood End and Kingsbury</a:t>
            </a:r>
          </a:p>
          <a:p>
            <a:r>
              <a:rPr lang="en-GB" dirty="0" smtClean="0"/>
              <a:t>On going monitoring of hot spot locations for motorbike nuisance </a:t>
            </a:r>
            <a:endParaRPr lang="en-GB" dirty="0"/>
          </a:p>
        </p:txBody>
      </p:sp>
      <p:pic>
        <p:nvPicPr>
          <p:cNvPr id="4" name="Picture 4" descr="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52400"/>
            <a:ext cx="4114800"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458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ct:contentTypeSchema xmlns:ct="http://schemas.microsoft.com/office/2006/metadata/contentType" xmlns:ma="http://schemas.microsoft.com/office/2006/metadata/properties/metaAttributes" ct:_="" ma:_="" ma:contentTypeName="Corporate" ma:contentTypeID="0x01010035C89CCD2483A2479FECC59E2E56452D0080DB68CB5807DE47A7F3E683A53B8D18" ma:contentTypeVersion="15" ma:contentTypeDescription="" ma:contentTypeScope="" ma:versionID="ba560a9d5607ddc4847c2ba99594eb87">
  <xsd:schema xmlns:xsd="http://www.w3.org/2001/XMLSchema" xmlns:xs="http://www.w3.org/2001/XMLSchema" xmlns:p="http://schemas.microsoft.com/office/2006/metadata/properties" xmlns:ns1="http://schemas.microsoft.com/sharepoint/v3" xmlns:ns2="db58f876-95e0-49c6-91d0-8e7480b07923" xmlns:ns3="202bf5da-38b9-4488-a525-8567ad9ffa60" targetNamespace="http://schemas.microsoft.com/office/2006/metadata/properties" ma:root="true" ma:fieldsID="617a73acb713863b2a386f3e34aea2a3" ns1:_="" ns2:_="" ns3:_="">
    <xsd:import namespace="http://schemas.microsoft.com/sharepoint/v3"/>
    <xsd:import namespace="db58f876-95e0-49c6-91d0-8e7480b07923"/>
    <xsd:import namespace="202bf5da-38b9-4488-a525-8567ad9ffa60"/>
    <xsd:element name="properties">
      <xsd:complexType>
        <xsd:sequence>
          <xsd:element name="documentManagement">
            <xsd:complexType>
              <xsd:all>
                <xsd:element ref="ns2:Approver_x0028_s_x0029_" minOccurs="0"/>
                <xsd:element ref="ns3:TaxCatchAll" minOccurs="0"/>
                <xsd:element ref="ns3:TaxCatchAllLabel" minOccurs="0"/>
                <xsd:element ref="ns2:p74728458d774d52933435494d1025d8" minOccurs="0"/>
                <xsd:element ref="ns3:_dlc_DocId" minOccurs="0"/>
                <xsd:element ref="ns3:_dlc_DocIdUrl" minOccurs="0"/>
                <xsd:element ref="ns3:_dlc_DocIdPersistId" minOccurs="0"/>
                <xsd:element ref="ns2:p638553eefd44050b6b6e45ef74c803c" minOccurs="0"/>
                <xsd:element ref="ns2:o59add4030c047c89bd5998caae9662d" minOccurs="0"/>
                <xsd:element ref="ns2:WCC_x0020_Disposal_x0020_Date" minOccurs="0"/>
                <xsd:element ref="ns2:RetentionStarts" minOccurs="0"/>
                <xsd:element ref="ns2:SetDocumentType" minOccurs="0"/>
                <xsd:element ref="ns2:DocumentStatus"/>
                <xsd:element ref="ns1:_dlc_Exempt" minOccurs="0"/>
                <xsd:element ref="ns2:ReviewDate" minOccurs="0"/>
                <xsd:element ref="ns2:kf4ca89d09f0480889ccabff7fc6ee9b" minOccurs="0"/>
                <xsd:element ref="ns3:kcda1755ffd5425aafc66d6689a5558d" minOccurs="0"/>
                <xsd:element ref="ns2:ReviewersEmail" minOccurs="0"/>
                <xsd:element ref="ns2:d95c383c9a774e2b9bd7fdb68c5e0fc7" minOccurs="0"/>
                <xsd:element ref="ns2:DocSetName" minOccurs="0"/>
                <xsd:element ref="ns2:eb17d457039448a19415618ca7d78093" minOccurs="0"/>
                <xsd:element ref="ns1:_dlc_ExpireDate" minOccurs="0"/>
                <xsd:element ref="ns1:_dlc_ExpireDateSav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7" nillable="true" ma:displayName="Exempt from Policy" ma:hidden="true" ma:internalName="_dlc_Exempt" ma:readOnly="true">
      <xsd:simpleType>
        <xsd:restriction base="dms:Unknown"/>
      </xsd:simpleType>
    </xsd:element>
    <xsd:element name="_dlc_ExpireDate" ma:index="39" nillable="true" ma:displayName="Expiration Date" ma:description="" ma:hidden="true" ma:indexed="true" ma:internalName="_dlc_ExpireDate" ma:readOnly="true">
      <xsd:simpleType>
        <xsd:restriction base="dms:DateTime"/>
      </xsd:simpleType>
    </xsd:element>
    <xsd:element name="_dlc_ExpireDateSaved" ma:index="41" nillable="true" ma:displayName="Original Expiration Date" ma:hidden="true" ma:internalName="_dlc_ExpireDateSaved"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b58f876-95e0-49c6-91d0-8e7480b07923" elementFormDefault="qualified">
    <xsd:import namespace="http://schemas.microsoft.com/office/2006/documentManagement/types"/>
    <xsd:import namespace="http://schemas.microsoft.com/office/infopath/2007/PartnerControls"/>
    <xsd:element name="Approver_x0028_s_x0029_" ma:index="5" nillable="true" ma:displayName="Approvers" ma:description="Enter people or groups for workflow approval. Leave blank for manual approval." ma:list="UserInfo" ma:SearchPeopleOnly="false" ma:SharePointGroup="0" ma:internalName="Approver_x0028_s_x0029_" ma:showField="EMail">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74728458d774d52933435494d1025d8" ma:index="9" ma:taxonomy="true" ma:internalName="p74728458d774d52933435494d1025d8" ma:taxonomyFieldName="WCCLanguage" ma:displayName="WCC Language" ma:default="3;#English|f4583307-def8-4647-b7db-2a1d8f1f5719" ma:fieldId="{97472845-8d77-4d52-9334-35494d1025d8}" ma:sspId="368e5df3-cb6d-43a2-bb19-51fc820bbd26" ma:termSetId="5e1de944-eb9c-468e-96df-bff87281383f" ma:anchorId="00000000-0000-0000-0000-000000000000" ma:open="false" ma:isKeyword="false">
      <xsd:complexType>
        <xsd:sequence>
          <xsd:element ref="pc:Terms" minOccurs="0" maxOccurs="1"/>
        </xsd:sequence>
      </xsd:complexType>
    </xsd:element>
    <xsd:element name="p638553eefd44050b6b6e45ef74c803c" ma:index="14" ma:taxonomy="true" ma:internalName="p638553eefd44050b6b6e45ef74c803c" ma:taxonomyFieldName="ProtectiveMarking" ma:displayName="Protective Marking" ma:readOnly="false" ma:default="1;#Public|05e63c81-95b9-45a0-a9c9-9bc316784073" ma:fieldId="{9638553e-efd4-4050-b6b6-e45ef74c803c}" ma:sspId="368e5df3-cb6d-43a2-bb19-51fc820bbd26" ma:termSetId="1352ea01-7aec-4501-ba62-2b434532638c" ma:anchorId="00000000-0000-0000-0000-000000000000" ma:open="false" ma:isKeyword="false">
      <xsd:complexType>
        <xsd:sequence>
          <xsd:element ref="pc:Terms" minOccurs="0" maxOccurs="1"/>
        </xsd:sequence>
      </xsd:complexType>
    </xsd:element>
    <xsd:element name="o59add4030c047c89bd5998caae9662d" ma:index="18" ma:taxonomy="true" ma:internalName="o59add4030c047c89bd5998caae9662d" ma:taxonomyFieldName="DocumentType" ma:displayName="Document Type" ma:default="" ma:fieldId="{859add40-30c0-47c8-9bd5-998caae9662d}" ma:sspId="368e5df3-cb6d-43a2-bb19-51fc820bbd26" ma:termSetId="8647f897-84b4-4942-9ef1-4d807a153603" ma:anchorId="8e9d4368-3235-41eb-96a0-fa8d3cfe5a15" ma:open="false" ma:isKeyword="false">
      <xsd:complexType>
        <xsd:sequence>
          <xsd:element ref="pc:Terms" minOccurs="0" maxOccurs="1"/>
        </xsd:sequence>
      </xsd:complexType>
    </xsd:element>
    <xsd:element name="WCC_x0020_Disposal_x0020_Date" ma:index="20" nillable="true" ma:displayName="WCC Disposal Date" ma:format="DateOnly" ma:hidden="true" ma:internalName="WCC_x0020_Disposal_x0020_Date" ma:readOnly="false">
      <xsd:simpleType>
        <xsd:restriction base="dms:DateTime"/>
      </xsd:simpleType>
    </xsd:element>
    <xsd:element name="RetentionStarts" ma:index="23" nillable="true" ma:displayName="Retention Starts" ma:format="DateOnly" ma:hidden="true" ma:internalName="RetentionStarts" ma:readOnly="false">
      <xsd:simpleType>
        <xsd:restriction base="dms:DateTime"/>
      </xsd:simpleType>
    </xsd:element>
    <xsd:element name="SetDocumentType" ma:index="24" nillable="true" ma:displayName="Set Document Type" ma:hidden="true" ma:internalName="SetDocumentType" ma:readOnly="false">
      <xsd:simpleType>
        <xsd:restriction base="dms:Text">
          <xsd:maxLength value="255"/>
        </xsd:restriction>
      </xsd:simpleType>
    </xsd:element>
    <xsd:element name="DocumentStatus" ma:index="25" ma:displayName="Document Status" ma:default="Active" ma:format="Dropdown" ma:internalName="DocumentStatus">
      <xsd:simpleType>
        <xsd:restriction base="dms:Choice">
          <xsd:enumeration value="Active"/>
          <xsd:enumeration value="Archive"/>
        </xsd:restriction>
      </xsd:simpleType>
    </xsd:element>
    <xsd:element name="ReviewDate" ma:index="28" nillable="true" ma:displayName="Review Date" ma:description="12 month default. Amend if required." ma:format="DateOnly" ma:hidden="true" ma:internalName="ReviewDate" ma:readOnly="false">
      <xsd:simpleType>
        <xsd:restriction base="dms:DateTime"/>
      </xsd:simpleType>
    </xsd:element>
    <xsd:element name="kf4ca89d09f0480889ccabff7fc6ee9b" ma:index="29" nillable="true" ma:taxonomy="true" ma:internalName="kf4ca89d09f0480889ccabff7fc6ee9b" ma:taxonomyFieldName="TeamOwner" ma:displayName="Team Owner" ma:readOnly="false" ma:default="" ma:fieldId="{4f4ca89d-09f0-4808-89cc-abff7fc6ee9b}" ma:sspId="368e5df3-cb6d-43a2-bb19-51fc820bbd26" ma:termSetId="ccfcc116-0498-407d-9a1e-71e62c5d981d" ma:anchorId="00000000-0000-0000-0000-000000000000" ma:open="false" ma:isKeyword="false">
      <xsd:complexType>
        <xsd:sequence>
          <xsd:element ref="pc:Terms" minOccurs="0" maxOccurs="1"/>
        </xsd:sequence>
      </xsd:complexType>
    </xsd:element>
    <xsd:element name="ReviewersEmail" ma:index="33" nillable="true" ma:displayName="Reviewers" ma:hidden="true" ma:list="UserInfo" ma:SearchPeopleOnly="false" ma:SharePointGroup="0" ma:internalName="ReviewersEmail"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95c383c9a774e2b9bd7fdb68c5e0fc7" ma:index="34" nillable="true" ma:taxonomy="true" ma:internalName="d95c383c9a774e2b9bd7fdb68c5e0fc7" ma:taxonomyFieldName="WCCCoverage" ma:displayName="WCC Coverage" ma:readOnly="false" ma:default="2;#Warwickshire|ae50136a-0dd2-4024-b418-b2091d7c47d2" ma:fieldId="{d95c383c-9a77-4e2b-9bd7-fdb68c5e0fc7}" ma:sspId="368e5df3-cb6d-43a2-bb19-51fc820bbd26" ma:termSetId="34c6b9d9-bf88-4093-a228-0eee54b9ec02" ma:anchorId="00000000-0000-0000-0000-000000000000" ma:open="false" ma:isKeyword="false">
      <xsd:complexType>
        <xsd:sequence>
          <xsd:element ref="pc:Terms" minOccurs="0" maxOccurs="1"/>
        </xsd:sequence>
      </xsd:complexType>
    </xsd:element>
    <xsd:element name="DocSetName" ma:index="36" nillable="true" ma:displayName="Doc Set Name" ma:hidden="true" ma:internalName="DocSetName" ma:readOnly="false">
      <xsd:simpleType>
        <xsd:restriction base="dms:Text">
          <xsd:maxLength value="20"/>
        </xsd:restriction>
      </xsd:simpleType>
    </xsd:element>
    <xsd:element name="eb17d457039448a19415618ca7d78093" ma:index="37" nillable="true" ma:taxonomy="true" ma:internalName="eb17d457039448a19415618ca7d78093" ma:taxonomyFieldName="WCCKeywords" ma:displayName="WCC Keywords" ma:readOnly="false" ma:default="" ma:fieldId="{eb17d457-0394-48a1-9415-618ca7d78093}" ma:taxonomyMulti="true" ma:sspId="368e5df3-cb6d-43a2-bb19-51fc820bbd26" ma:termSetId="7ae2ebee-107a-4276-8494-f2c696c29616"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02bf5da-38b9-4488-a525-8567ad9ffa60" elementFormDefault="qualified">
    <xsd:import namespace="http://schemas.microsoft.com/office/2006/documentManagement/types"/>
    <xsd:import namespace="http://schemas.microsoft.com/office/infopath/2007/PartnerControls"/>
    <xsd:element name="TaxCatchAll" ma:index="7" nillable="true" ma:displayName="Taxonomy Catch All Column" ma:description="" ma:hidden="true" ma:list="{3275e8c1-acf4-4b16-9d23-46eb96c73ed3}" ma:internalName="TaxCatchAll" ma:showField="CatchAllData" ma:web="3c874734-995e-44c4-a34b-7b5cbade240c">
      <xsd:complexType>
        <xsd:complexContent>
          <xsd:extension base="dms:MultiChoiceLookup">
            <xsd:sequence>
              <xsd:element name="Value" type="dms:Lookup" maxOccurs="unbounded" minOccurs="0" nillable="true"/>
            </xsd:sequence>
          </xsd:extension>
        </xsd:complexContent>
      </xsd:complexType>
    </xsd:element>
    <xsd:element name="TaxCatchAllLabel" ma:index="8" nillable="true" ma:displayName="Taxonomy Catch All Column1" ma:description="" ma:hidden="true" ma:list="{3275e8c1-acf4-4b16-9d23-46eb96c73ed3}" ma:internalName="TaxCatchAllLabel" ma:readOnly="true" ma:showField="CatchAllDataLabel" ma:web="3c874734-995e-44c4-a34b-7b5cbade240c">
      <xsd:complexType>
        <xsd:complexContent>
          <xsd:extension base="dms:MultiChoiceLookup">
            <xsd:sequence>
              <xsd:element name="Value" type="dms:Lookup" maxOccurs="unbounded" minOccurs="0" nillable="true"/>
            </xsd:sequence>
          </xsd:extension>
        </xsd:complexContent>
      </xsd:complexType>
    </xsd:element>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kcda1755ffd5425aafc66d6689a5558d" ma:index="31" nillable="true" ma:taxonomy="true" ma:internalName="kcda1755ffd5425aafc66d6689a5558d" ma:taxonomyFieldName="WCCSubject" ma:displayName="WCC Subject" ma:readOnly="false" ma:default="" ma:fieldId="{4cda1755-ffd5-425a-afc6-6d6689a5558d}" ma:sspId="368e5df3-cb6d-43a2-bb19-51fc820bbd26" ma:termSetId="6e1a3901-a705-413c-aa2a-8c500dc02424"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Policy xmlns:p="office.server.policy" xmlns="office.server.policy" id="" local="true">
  <Name>Corporate</Name>
  <Description/>
  <Statement/>
  <PolicyItems>
    <PolicyItem featureId="Microsoft.Office.RecordsManagement.PolicyFeatures.Expiration" staticId="0x01010035C89CCD2483A2479FECC59E2E56452D00E53E4C0FE5E82A48A500E89033CFD0E8|-626270482" UniqueId="ff0b193f-473c-4493-987f-b4f4b9e8c256">
      <Name>Retention</Name>
      <Description>Automatic scheduling of content for processing, and performing a retention action on content that has reached its due date.</Description>
      <CustomData>
        <Schedules nextStageId="3">
          <Schedule type="Default">
            <stages>
              <data stageId="1" recur="true" offset="1" unit="days">
                <formula id="Microsoft.Office.RecordsManagement.PolicyFeatures.Expiration.Formula.BuiltIn">
                  <number>0</number>
                  <property>WCC_x0020_Disposal_x0020_Date</property>
                  <propertyId>9ea57d62-0549-4e65-a581-55f823dbf45c</propertyId>
                  <period>days</period>
                </formula>
                <action type="workflow" id="dd95d044-28e5-482d-9328-f331b394414f"/>
              </data>
              <data stageId="2">
                <formula id="Microsoft.Office.RecordsManagement.PolicyFeatures.Expiration.Formula.BuiltIn">
                  <number>30</number>
                  <property>WCC_x0020_Disposal_x0020_Date</property>
                  <propertyId>9ea57d62-0549-4e65-a581-55f823dbf45c</propertyId>
                  <period>days</period>
                </formula>
                <action type="action" id="Microsoft.Office.RecordsManagement.PolicyFeatures.Expiration.Action.MoveToRecycleBin"/>
              </data>
            </stages>
          </Schedule>
        </Schedules>
      </CustomData>
    </PolicyItem>
    <PolicyItem featureId="Microsoft.Office.RecordsManagement.PolicyFeatures.PolicyAudit" staticId="0x01010035C89CCD2483A2479FECC59E2E56452D00E53E4C0FE5E82A48A500E89033CFD0E8|8138272" UniqueId="9533daa9-1d96-4089-916a-188b85215c4a">
      <Name>Auditing</Name>
      <Description>Audits user actions on documents and list items to the Audit Log.</Description>
      <CustomData>
        <Audit>
          <Update/>
          <CheckInOut/>
          <MoveCopy/>
          <DeleteRestore/>
        </Audit>
      </CustomData>
    </PolicyItem>
  </PolicyItems>
</Policy>
</file>

<file path=customXml/item3.xml><?xml version="1.0" encoding="utf-8"?>
<?mso-contentType ?>
<customXsn xmlns="http://schemas.microsoft.com/office/2006/metadata/customXsn">
  <xsnLocation/>
  <cached>True</cached>
  <openByDefault>False</openByDefault>
  <xsnScope>http://uat-cthub</xsnScope>
</customXsn>
</file>

<file path=customXml/item4.xml><?xml version="1.0" encoding="utf-8"?>
<?mso-contentType ?>
<SharedContentType xmlns="Microsoft.SharePoint.Taxonomy.ContentTypeSync" SourceId="368e5df3-cb6d-43a2-bb19-51fc820bbd26" ContentTypeId="0x01010035C89CCD2483A2479FECC59E2E56452D" PreviousValue="false"/>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7.xml><?xml version="1.0" encoding="utf-8"?>
<p:properties xmlns:p="http://schemas.microsoft.com/office/2006/metadata/properties" xmlns:xsi="http://www.w3.org/2001/XMLSchema-instance" xmlns:pc="http://schemas.microsoft.com/office/infopath/2007/PartnerControls">
  <documentManagement>
    <p638553eefd44050b6b6e45ef74c803c xmlns="db58f876-95e0-49c6-91d0-8e7480b07923">
      <Terms xmlns="http://schemas.microsoft.com/office/infopath/2007/PartnerControls">
        <TermInfo xmlns="http://schemas.microsoft.com/office/infopath/2007/PartnerControls">
          <TermName xmlns="http://schemas.microsoft.com/office/infopath/2007/PartnerControls">Public</TermName>
          <TermId xmlns="http://schemas.microsoft.com/office/infopath/2007/PartnerControls">05e63c81-95b9-45a0-a9c9-9bc316784073</TermId>
        </TermInfo>
      </Terms>
    </p638553eefd44050b6b6e45ef74c803c>
    <SetDocumentType xmlns="db58f876-95e0-49c6-91d0-8e7480b07923">Meeting|00b36061-1e67-4c76-bd6a-3256d347e71d</SetDocumentType>
    <TaxCatchAll xmlns="202bf5da-38b9-4488-a525-8567ad9ffa60">
      <Value>603</Value>
      <Value>19</Value>
      <Value>600</Value>
      <Value>599</Value>
      <Value>577</Value>
      <Value>3</Value>
      <Value>1</Value>
    </TaxCatchAll>
    <ReviewersEmail xmlns="db58f876-95e0-49c6-91d0-8e7480b07923">
      <UserInfo>
        <DisplayName>Pamela Williams</DisplayName>
        <AccountId>187</AccountId>
        <AccountType/>
      </UserInfo>
      <UserInfo>
        <DisplayName>Sarah Butter</DisplayName>
        <AccountId>1050</AccountId>
        <AccountType/>
      </UserInfo>
      <UserInfo>
        <DisplayName>Anita Kendall</DisplayName>
        <AccountId>1214</AccountId>
        <AccountType/>
      </UserInfo>
    </ReviewersEmail>
    <p74728458d774d52933435494d1025d8 xmlns="db58f876-95e0-49c6-91d0-8e7480b07923">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f4583307-def8-4647-b7db-2a1d8f1f5719</TermId>
        </TermInfo>
      </Terms>
    </p74728458d774d52933435494d1025d8>
    <WCC_x0020_Disposal_x0020_Date xmlns="db58f876-95e0-49c6-91d0-8e7480b07923">2114-11-27T00:00:00+00:00</WCC_x0020_Disposal_x0020_Date>
    <d95c383c9a774e2b9bd7fdb68c5e0fc7 xmlns="db58f876-95e0-49c6-91d0-8e7480b07923">
      <Terms xmlns="http://schemas.microsoft.com/office/infopath/2007/PartnerControls">
        <TermInfo xmlns="http://schemas.microsoft.com/office/infopath/2007/PartnerControls">
          <TermName xmlns="http://schemas.microsoft.com/office/infopath/2007/PartnerControls">North Warwickshire</TermName>
          <TermId xmlns="http://schemas.microsoft.com/office/infopath/2007/PartnerControls">3ca59a05-f7ae-4dd1-aa66-b60cd5cf778d</TermId>
        </TermInfo>
      </Terms>
    </d95c383c9a774e2b9bd7fdb68c5e0fc7>
    <DocSetName xmlns="db58f876-95e0-49c6-91d0-8e7480b07923">Area Forum West</DocSetName>
    <Approver_x0028_s_x0029_ xmlns="db58f876-95e0-49c6-91d0-8e7480b07923">
      <UserInfo>
        <DisplayName>WCC-CORP\Pwil1</DisplayName>
        <AccountId>187</AccountId>
        <AccountType/>
      </UserInfo>
      <UserInfo>
        <DisplayName>WCC-CORP\Sbut1</DisplayName>
        <AccountId>1050</AccountId>
        <AccountType/>
      </UserInfo>
      <UserInfo>
        <DisplayName>WCC-CORP\Aken1</DisplayName>
        <AccountId>1214</AccountId>
        <AccountType/>
      </UserInfo>
    </Approver_x0028_s_x0029_>
    <ReviewDate xmlns="db58f876-95e0-49c6-91d0-8e7480b07923">2015-02-20T00:00:00+00:00</ReviewDate>
    <eb17d457039448a19415618ca7d78093 xmlns="db58f876-95e0-49c6-91d0-8e7480b07923">
      <Terms xmlns="http://schemas.microsoft.com/office/infopath/2007/PartnerControls">
        <TermInfo xmlns="http://schemas.microsoft.com/office/infopath/2007/PartnerControls">
          <TermName xmlns="http://schemas.microsoft.com/office/infopath/2007/PartnerControls">Community Forums</TermName>
          <TermId xmlns="http://schemas.microsoft.com/office/infopath/2007/PartnerControls">9692d291-6f0b-4350-85f1-cfc9dce9ef64</TermId>
        </TermInfo>
      </Terms>
    </eb17d457039448a19415618ca7d78093>
    <kcda1755ffd5425aafc66d6689a5558d xmlns="202bf5da-38b9-4488-a525-8567ad9ffa60">
      <Terms xmlns="http://schemas.microsoft.com/office/infopath/2007/PartnerControls">
        <TermInfo xmlns="http://schemas.microsoft.com/office/infopath/2007/PartnerControls">
          <TermName xmlns="http://schemas.microsoft.com/office/infopath/2007/PartnerControls">Meetings</TermName>
          <TermId xmlns="http://schemas.microsoft.com/office/infopath/2007/PartnerControls">74a4e419-b208-4355-82e2-7569cc115a2a</TermId>
        </TermInfo>
      </Terms>
    </kcda1755ffd5425aafc66d6689a5558d>
    <o59add4030c047c89bd5998caae9662d xmlns="db58f876-95e0-49c6-91d0-8e7480b07923">
      <Terms xmlns="http://schemas.microsoft.com/office/infopath/2007/PartnerControls">
        <TermInfo xmlns="http://schemas.microsoft.com/office/infopath/2007/PartnerControls">
          <TermName xmlns="http://schemas.microsoft.com/office/infopath/2007/PartnerControls">Meeting</TermName>
          <TermId xmlns="http://schemas.microsoft.com/office/infopath/2007/PartnerControls">00b36061-1e67-4c76-bd6a-3256d347e71d</TermId>
        </TermInfo>
      </Terms>
    </o59add4030c047c89bd5998caae9662d>
    <kf4ca89d09f0480889ccabff7fc6ee9b xmlns="db58f876-95e0-49c6-91d0-8e7480b07923">
      <Terms xmlns="http://schemas.microsoft.com/office/infopath/2007/PartnerControls">
        <TermInfo xmlns="http://schemas.microsoft.com/office/infopath/2007/PartnerControls">
          <TermName xmlns="http://schemas.microsoft.com/office/infopath/2007/PartnerControls">Localities ＆ Partnerships</TermName>
          <TermId xmlns="http://schemas.microsoft.com/office/infopath/2007/PartnerControls">16fb5b1b-daa4-4f1d-9aab-94121ad462e7</TermId>
        </TermInfo>
      </Terms>
    </kf4ca89d09f0480889ccabff7fc6ee9b>
    <DocumentStatus xmlns="db58f876-95e0-49c6-91d0-8e7480b07923">Active</DocumentStatus>
    <RetentionStarts xmlns="db58f876-95e0-49c6-91d0-8e7480b07923">2014-11-27T00:00:00+00:00</RetentionStarts>
    <_dlc_DocId xmlns="202bf5da-38b9-4488-a525-8567ad9ffa60">WCCC-966-609</_dlc_DocId>
    <_dlc_DocIdUrl xmlns="202bf5da-38b9-4488-a525-8567ad9ffa60">
      <Url>http://edrm/LP/_layouts/DocIdRedir.aspx?ID=WCCC-966-609</Url>
      <Description>WCCC-966-609</Description>
    </_dlc_DocIdUrl>
    <_dlc_ExpireDateSaved xmlns="http://schemas.microsoft.com/sharepoint/v3" xsi:nil="true"/>
    <_dlc_ExpireDate xmlns="http://schemas.microsoft.com/sharepoint/v3">2114-11-27T00:00:00+00:00</_dlc_ExpireDate>
  </documentManagement>
</p:properties>
</file>

<file path=customXml/itemProps1.xml><?xml version="1.0" encoding="utf-8"?>
<ds:datastoreItem xmlns:ds="http://schemas.openxmlformats.org/officeDocument/2006/customXml" ds:itemID="{6CA81EC4-254C-4E10-B404-10826F6A45C9}"/>
</file>

<file path=customXml/itemProps2.xml><?xml version="1.0" encoding="utf-8"?>
<ds:datastoreItem xmlns:ds="http://schemas.openxmlformats.org/officeDocument/2006/customXml" ds:itemID="{7700DDBF-5D45-4950-81F2-6C17AAB03073}"/>
</file>

<file path=customXml/itemProps3.xml><?xml version="1.0" encoding="utf-8"?>
<ds:datastoreItem xmlns:ds="http://schemas.openxmlformats.org/officeDocument/2006/customXml" ds:itemID="{7C36A747-F119-4EB0-A884-B5BC7EE8BEEB}"/>
</file>

<file path=customXml/itemProps4.xml><?xml version="1.0" encoding="utf-8"?>
<ds:datastoreItem xmlns:ds="http://schemas.openxmlformats.org/officeDocument/2006/customXml" ds:itemID="{BE3A2361-D859-4E87-AEFD-215F3D804CE8}"/>
</file>

<file path=customXml/itemProps5.xml><?xml version="1.0" encoding="utf-8"?>
<ds:datastoreItem xmlns:ds="http://schemas.openxmlformats.org/officeDocument/2006/customXml" ds:itemID="{0BFBF056-BBE4-4F69-85AE-F289D171098E}"/>
</file>

<file path=customXml/itemProps6.xml><?xml version="1.0" encoding="utf-8"?>
<ds:datastoreItem xmlns:ds="http://schemas.openxmlformats.org/officeDocument/2006/customXml" ds:itemID="{DD61C484-9DC8-4FAF-8943-548B689752C7}"/>
</file>

<file path=customXml/itemProps7.xml><?xml version="1.0" encoding="utf-8"?>
<ds:datastoreItem xmlns:ds="http://schemas.openxmlformats.org/officeDocument/2006/customXml" ds:itemID="{F4BC283F-50F9-4310-8205-476884607892}"/>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5249</TotalTime>
  <Words>675</Words>
  <Application>Microsoft Office PowerPoint</Application>
  <PresentationFormat>On-screen Show (4:3)</PresentationFormat>
  <Paragraphs>79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Blank Presentation</vt:lpstr>
      <vt:lpstr>PowerPoint Presentation</vt:lpstr>
      <vt:lpstr>PowerPoint Presentation</vt:lpstr>
      <vt:lpstr>PowerPoint Presentation</vt:lpstr>
      <vt:lpstr>PowerPoint Presentation</vt:lpstr>
      <vt:lpstr>PowerPoint Presentation</vt:lpstr>
      <vt:lpstr>Other Work</vt:lpstr>
      <vt:lpstr>Other Work</vt:lpstr>
      <vt:lpstr>North Warwickshire Community Safety Partnership </vt:lpstr>
      <vt:lpstr>North Warwickshire Community Safety Partnership </vt:lpstr>
      <vt:lpstr> Christmas Crime Prevention Campaign </vt:lpstr>
      <vt:lpstr>PowerPoint Presentation</vt:lpstr>
    </vt:vector>
  </TitlesOfParts>
  <Company>Warwickshire Police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SNT Presentation 27-11-2014</dc:title>
  <dc:creator>Authorised User</dc:creator>
  <cp:lastModifiedBy>Pamela Williams</cp:lastModifiedBy>
  <cp:revision>271</cp:revision>
  <dcterms:created xsi:type="dcterms:W3CDTF">2006-08-03T09:01:52Z</dcterms:created>
  <dcterms:modified xsi:type="dcterms:W3CDTF">2014-11-27T15:35:45Z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0x01010035C89CCD2483A2479FECC59E2E56452D0080DB68CB5807DE47A7F3E683A53B8D18</vt:lpwstr>
  </property>
  <property fmtid="{D5CDD505-2E9C-101B-9397-08002B2CF9AE}" pid="3" name="WCCCoverage">
    <vt:lpwstr>603;#North Warwickshire|3ca59a05-f7ae-4dd1-aa66-b60cd5cf778d</vt:lpwstr>
  </property>
  <property fmtid="{D5CDD505-2E9C-101B-9397-08002B2CF9AE}" pid="4" name="TeamOwner">
    <vt:lpwstr>577;#Localities ＆ Partnerships|16fb5b1b-daa4-4f1d-9aab-94121ad462e7</vt:lpwstr>
  </property>
  <property fmtid="{D5CDD505-2E9C-101B-9397-08002B2CF9AE}" pid="5" name="WCCSubject">
    <vt:lpwstr>599;#Meetings|74a4e419-b208-4355-82e2-7569cc115a2a</vt:lpwstr>
  </property>
  <property fmtid="{D5CDD505-2E9C-101B-9397-08002B2CF9AE}" pid="6" name="WCCKeywords">
    <vt:lpwstr>600;#Community Forums|9692d291-6f0b-4350-85f1-cfc9dce9ef64</vt:lpwstr>
  </property>
  <property fmtid="{D5CDD505-2E9C-101B-9397-08002B2CF9AE}" pid="7" name="_dlc_policyId">
    <vt:lpwstr>0x01010035C89CCD2483A2479FECC59E2E56452D00E53E4C0FE5E82A48A500E89033CFD0E8|-626270482</vt:lpwstr>
  </property>
  <property fmtid="{D5CDD505-2E9C-101B-9397-08002B2CF9AE}" pid="8" name="ItemRetentionFormula">
    <vt:lpwstr>&lt;formula id="Microsoft.Office.RecordsManagement.PolicyFeatures.Expiration.Formula.BuiltIn"&gt;&lt;number&gt;0&lt;/number&gt;&lt;property&gt;WCC_x005f_x0020_Disposal_x005f_x0020_Date&lt;/property&gt;&lt;propertyId&gt;9ea57d62-0549-4e65-a581-55f823dbf45c&lt;/propertyId&gt;&lt;period&gt;days&lt;/period&gt;&lt;/formula&gt;</vt:lpwstr>
  </property>
  <property fmtid="{D5CDD505-2E9C-101B-9397-08002B2CF9AE}" pid="9" name="ProtectiveMarking">
    <vt:lpwstr>1;#Public|05e63c81-95b9-45a0-a9c9-9bc316784073</vt:lpwstr>
  </property>
  <property fmtid="{D5CDD505-2E9C-101B-9397-08002B2CF9AE}" pid="10" name="WCCLanguage">
    <vt:lpwstr>3;#English|f4583307-def8-4647-b7db-2a1d8f1f5719</vt:lpwstr>
  </property>
  <property fmtid="{D5CDD505-2E9C-101B-9397-08002B2CF9AE}" pid="11" name="DocumentType">
    <vt:lpwstr>19;#Meeting|00b36061-1e67-4c76-bd6a-3256d347e71d</vt:lpwstr>
  </property>
  <property fmtid="{D5CDD505-2E9C-101B-9397-08002B2CF9AE}" pid="12" name="_dlc_DocIdItemGuid">
    <vt:lpwstr>c08f776c-051b-48fa-b4e6-4cfe2b8531a8</vt:lpwstr>
  </property>
  <property fmtid="{D5CDD505-2E9C-101B-9397-08002B2CF9AE}" pid="13" name="WorkflowChangePath">
    <vt:lpwstr>e7fe437a-7c40-45a2-9eb5-c1fc0e589db1,5;e7fe437a-7c40-45a2-9eb5-c1fc0e589db1,5;e7fe437a-7c40-45a2-9eb5-c1fc0e589db1,6;e7fe437a-7c40-45a2-9eb5-c1fc0e589db1,6;</vt:lpwstr>
  </property>
</Properties>
</file>