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3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3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6.xml" ContentType="application/vnd.openxmlformats-officedocument.customXmlProperties+xml"/>
  <Override PartName="/customXml/itemProps5.xml" ContentType="application/vnd.openxmlformats-officedocument.customXmlProperties+xml"/>
  <Override PartName="/customXml/itemProps4.xml" ContentType="application/vnd.openxmlformats-officedocument.customXml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7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75" autoAdjust="0"/>
  </p:normalViewPr>
  <p:slideViewPr>
    <p:cSldViewPr>
      <p:cViewPr varScale="1">
        <p:scale>
          <a:sx n="107" d="100"/>
          <a:sy n="107" d="100"/>
        </p:scale>
        <p:origin x="-108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21" Type="http://schemas.openxmlformats.org/officeDocument/2006/relationships/customXml" Target="../customXml/item6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20" Type="http://schemas.openxmlformats.org/officeDocument/2006/relationships/customXml" Target="../customXml/item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ustomXml" Target="../customXml/item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Relationship Id="rId22" Type="http://schemas.openxmlformats.org/officeDocument/2006/relationships/customXml" Target="../customXml/item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6549318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Shape 3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" type="title">
  <p:cSld name="TITLE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342900" marR="0" lvl="0" indent="-3429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28575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429000" marR="0" lvl="6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800600" marR="0" lvl="7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629400" marR="0" lvl="8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1" name="Shape 21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8000"/>
          </a:solidFill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0" y="76200"/>
            <a:ext cx="91440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1200" b="1">
                <a:solidFill>
                  <a:schemeClr val="lt1"/>
                </a:solidFill>
              </a:rPr>
              <a:t>Communities Group</a:t>
            </a:r>
            <a:endParaRPr/>
          </a:p>
        </p:txBody>
      </p:sp>
      <p:cxnSp>
        <p:nvCxnSpPr>
          <p:cNvPr id="23" name="Shape 23"/>
          <p:cNvCxnSpPr/>
          <p:nvPr/>
        </p:nvCxnSpPr>
        <p:spPr>
          <a:xfrm>
            <a:off x="228600" y="5867400"/>
            <a:ext cx="8763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</p:cxnSp>
      <p:pic>
        <p:nvPicPr>
          <p:cNvPr id="24" name="Shape 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810000" y="5943600"/>
            <a:ext cx="1524000" cy="6842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Shape 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553200" y="5943600"/>
            <a:ext cx="1219200" cy="663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457200" y="53491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45720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64008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0" y="0"/>
            <a:ext cx="9144000" cy="381000"/>
          </a:xfrm>
          <a:prstGeom prst="rect">
            <a:avLst/>
          </a:prstGeom>
          <a:solidFill>
            <a:srgbClr val="008000"/>
          </a:solidFill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Shape 12"/>
          <p:cNvSpPr txBox="1"/>
          <p:nvPr/>
        </p:nvSpPr>
        <p:spPr>
          <a:xfrm>
            <a:off x="0" y="76200"/>
            <a:ext cx="9144000" cy="274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lang="en-US" sz="1200" b="1" i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Resources Group</a:t>
            </a:r>
            <a:endParaRPr/>
          </a:p>
        </p:txBody>
      </p:sp>
      <p:pic>
        <p:nvPicPr>
          <p:cNvPr id="13" name="Shape 1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28600" y="6151562"/>
            <a:ext cx="1060450" cy="4762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hape 14"/>
          <p:cNvCxnSpPr/>
          <p:nvPr/>
        </p:nvCxnSpPr>
        <p:spPr>
          <a:xfrm>
            <a:off x="228600" y="6019800"/>
            <a:ext cx="8763000" cy="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miter lim="8000"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County Highways</a:t>
            </a:r>
            <a:endParaRPr sz="4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1331640" y="249289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Forum Presentation</a:t>
            </a:r>
          </a:p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GB" dirty="0"/>
          </a:p>
          <a:p>
            <a:pPr marL="342900" marR="0" lvl="0" indent="-1397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Jeff Morris</a:t>
            </a:r>
          </a:p>
          <a:p>
            <a:pPr marL="342900" marR="0" lvl="0" indent="-1397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dirty="0" smtClean="0"/>
              <a:t>Client Team Leader</a:t>
            </a:r>
          </a:p>
          <a:p>
            <a:pPr marL="342900" marR="0" lvl="0" indent="-1397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SDC Area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Overview</a:t>
            </a:r>
            <a:endParaRPr sz="4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1043608" y="2060848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60400" indent="-457200">
              <a:spcBef>
                <a:spcPts val="0"/>
              </a:spcBef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Who we are and the areas we cover</a:t>
            </a:r>
          </a:p>
          <a:p>
            <a:pPr marL="660400" indent="-457200">
              <a:spcBef>
                <a:spcPts val="0"/>
              </a:spcBef>
            </a:pPr>
            <a:r>
              <a:rPr lang="en-GB" dirty="0" smtClean="0"/>
              <a:t>What is our responsibility and what is not</a:t>
            </a:r>
          </a:p>
          <a:p>
            <a:pPr marL="660400" indent="-457200">
              <a:spcBef>
                <a:spcPts val="0"/>
              </a:spcBef>
            </a:pPr>
            <a:r>
              <a:rPr lang="en-GB" dirty="0" smtClean="0"/>
              <a:t>Getting the work done</a:t>
            </a:r>
          </a:p>
          <a:p>
            <a:pPr marL="660400" indent="-457200">
              <a:spcBef>
                <a:spcPts val="0"/>
              </a:spcBef>
            </a:pPr>
            <a:r>
              <a:rPr lang="en-GB" dirty="0" smtClean="0"/>
              <a:t>Questions</a:t>
            </a:r>
          </a:p>
          <a:p>
            <a:pPr marL="660400" indent="-457200">
              <a:spcBef>
                <a:spcPts val="0"/>
              </a:spcBef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5544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County Highways</a:t>
            </a:r>
            <a:endParaRPr sz="4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1331640" y="191683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03200" indent="0">
              <a:spcBef>
                <a:spcPts val="0"/>
              </a:spcBef>
              <a:buNone/>
            </a:pPr>
            <a:r>
              <a:rPr lang="en-GB" dirty="0"/>
              <a:t>Who we are and the areas we cover</a:t>
            </a:r>
          </a:p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GB" dirty="0" smtClean="0"/>
          </a:p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dirty="0" smtClean="0"/>
              <a:t>SDC Area – </a:t>
            </a:r>
            <a:r>
              <a:rPr lang="en-GB" dirty="0" err="1" smtClean="0"/>
              <a:t>approx</a:t>
            </a:r>
            <a:r>
              <a:rPr lang="en-GB" dirty="0" smtClean="0"/>
              <a:t> 400 </a:t>
            </a:r>
            <a:r>
              <a:rPr lang="en-GB" dirty="0" err="1" smtClean="0"/>
              <a:t>sq</a:t>
            </a:r>
            <a:r>
              <a:rPr lang="en-GB" dirty="0" smtClean="0"/>
              <a:t> miles</a:t>
            </a:r>
          </a:p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dirty="0" smtClean="0"/>
              <a:t>Split into 4 Locality Officer Areas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6822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4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1907704" y="25527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1174" y="404664"/>
            <a:ext cx="6136889" cy="5538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97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County Highways</a:t>
            </a:r>
            <a:endParaRPr sz="4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1331640" y="227687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660400" indent="-457200">
              <a:spcBef>
                <a:spcPts val="0"/>
              </a:spcBef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 Team</a:t>
            </a:r>
          </a:p>
          <a:p>
            <a:pPr marL="660400" indent="-457200">
              <a:spcBef>
                <a:spcPts val="0"/>
              </a:spcBef>
            </a:pPr>
            <a:r>
              <a:rPr lang="en-GB" dirty="0" smtClean="0"/>
              <a:t>Delivery Team</a:t>
            </a:r>
          </a:p>
          <a:p>
            <a:pPr marL="660400" indent="-457200">
              <a:spcBef>
                <a:spcPts val="0"/>
              </a:spcBef>
            </a:pPr>
            <a:r>
              <a:rPr lang="en-GB" sz="32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Streetlighting</a:t>
            </a: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Team</a:t>
            </a:r>
          </a:p>
          <a:p>
            <a:pPr marL="660400" indent="-457200">
              <a:spcBef>
                <a:spcPts val="0"/>
              </a:spcBef>
            </a:pPr>
            <a:r>
              <a:rPr lang="en-GB" dirty="0" smtClean="0"/>
              <a:t>Admin Team</a:t>
            </a:r>
          </a:p>
          <a:p>
            <a:pPr marL="660400" indent="-457200">
              <a:spcBef>
                <a:spcPts val="0"/>
              </a:spcBef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Policy Team</a:t>
            </a:r>
          </a:p>
          <a:p>
            <a:pPr marL="660400" indent="-457200">
              <a:spcBef>
                <a:spcPts val="0"/>
              </a:spcBef>
            </a:pPr>
            <a:r>
              <a:rPr lang="en-GB" dirty="0" smtClean="0"/>
              <a:t>Insurance and Cost Recovery</a:t>
            </a:r>
            <a:endParaRPr lang="en-GB" sz="32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660400" indent="-457200">
              <a:spcBef>
                <a:spcPts val="0"/>
              </a:spcBef>
            </a:pP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6046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endParaRPr sz="4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467544" y="692696"/>
            <a:ext cx="8424936" cy="3960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88950" indent="-285750">
              <a:spcBef>
                <a:spcPts val="0"/>
              </a:spcBef>
            </a:pPr>
            <a:r>
              <a:rPr lang="en-GB" sz="2400" dirty="0" smtClean="0"/>
              <a:t>Highways Act 1980 – Statutory Duties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Licensing and other applications </a:t>
            </a:r>
            <a:r>
              <a:rPr lang="en-GB" sz="24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e.g</a:t>
            </a:r>
            <a:r>
              <a:rPr lang="en-GB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vehicle accesses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dirty="0" smtClean="0"/>
              <a:t>Carriageways &amp; Footways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Signs and Lines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dirty="0" smtClean="0"/>
              <a:t>Drainage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Trees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dirty="0" smtClean="0"/>
              <a:t>Verge Maintenance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Structural works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dirty="0" smtClean="0"/>
              <a:t>Traffic Projects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 Developments – maintenance design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dirty="0" smtClean="0"/>
              <a:t>Winter Maintenance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Legal Enforcement </a:t>
            </a:r>
            <a:r>
              <a:rPr lang="en-GB" sz="2400" b="0" i="0" u="none" strike="noStrike" cap="none" dirty="0" err="1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e.g</a:t>
            </a:r>
            <a:r>
              <a:rPr lang="en-GB" sz="24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Encroachment</a:t>
            </a:r>
          </a:p>
          <a:p>
            <a:pPr marL="488950" indent="-285750">
              <a:spcBef>
                <a:spcPts val="0"/>
              </a:spcBef>
            </a:pPr>
            <a:r>
              <a:rPr lang="en-GB" sz="2400" dirty="0" smtClean="0"/>
              <a:t>Public Face of WCC County Highways</a:t>
            </a:r>
            <a:endParaRPr lang="en-GB" sz="2400" b="0" i="0" u="none" strike="noStrike" cap="none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88950" indent="-285750">
              <a:spcBef>
                <a:spcPts val="0"/>
              </a:spcBef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00607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County Highways</a:t>
            </a:r>
            <a:endParaRPr sz="4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1259632" y="1916832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Getting the job done….</a:t>
            </a:r>
          </a:p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GB" dirty="0"/>
          </a:p>
          <a:p>
            <a:pPr marL="660400" indent="-457200">
              <a:spcBef>
                <a:spcPts val="0"/>
              </a:spcBef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Term Maintenance contract with Balfour Beatty</a:t>
            </a:r>
          </a:p>
          <a:p>
            <a:pPr marL="660400" indent="-457200">
              <a:spcBef>
                <a:spcPts val="0"/>
              </a:spcBef>
            </a:pPr>
            <a:r>
              <a:rPr lang="en-GB" dirty="0" smtClean="0"/>
              <a:t>The Contract</a:t>
            </a:r>
          </a:p>
          <a:p>
            <a:pPr marL="660400" indent="-457200">
              <a:spcBef>
                <a:spcPts val="0"/>
              </a:spcBef>
            </a:pPr>
            <a:r>
              <a:rPr lang="en-GB" dirty="0" smtClean="0"/>
              <a:t>Traffic Management and Permits</a:t>
            </a:r>
          </a:p>
          <a:p>
            <a:pPr marL="660400" indent="-457200">
              <a:spcBef>
                <a:spcPts val="0"/>
              </a:spcBef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Timescales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94795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County Highways</a:t>
            </a:r>
            <a:endParaRPr sz="4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1331640" y="249289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Any other questions?</a:t>
            </a:r>
          </a:p>
          <a:p>
            <a:pPr marL="342900" marR="0" lvl="0" indent="-1397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GB" dirty="0"/>
          </a:p>
          <a:p>
            <a:pPr marL="342900" marR="0" lvl="0" indent="-1397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857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ctrTitle"/>
          </p:nvPr>
        </p:nvSpPr>
        <p:spPr>
          <a:xfrm>
            <a:off x="611560" y="69269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 b="0" i="0" u="none" strike="noStrike" cap="none" dirty="0" smtClean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County Highways</a:t>
            </a:r>
            <a:endParaRPr sz="44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Shape 41"/>
          <p:cNvSpPr txBox="1">
            <a:spLocks noGrp="1"/>
          </p:cNvSpPr>
          <p:nvPr>
            <p:ph type="subTitle" idx="1"/>
          </p:nvPr>
        </p:nvSpPr>
        <p:spPr>
          <a:xfrm>
            <a:off x="1331640" y="2492896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Community Forum Presentation</a:t>
            </a:r>
          </a:p>
          <a:p>
            <a:pPr marL="342900" marR="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GB" dirty="0"/>
          </a:p>
          <a:p>
            <a:pPr marL="342900" marR="0" lvl="0" indent="-1397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Jeff Morris</a:t>
            </a:r>
          </a:p>
          <a:p>
            <a:pPr marL="342900" marR="0" lvl="0" indent="-1397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dirty="0" smtClean="0"/>
              <a:t>Client Team Leader</a:t>
            </a:r>
          </a:p>
          <a:p>
            <a:pPr marL="342900" marR="0" lvl="0" indent="-1397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GB" sz="32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SDC Area</a:t>
            </a:r>
            <a:endParaRPr sz="3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42136723"/>
      </p:ext>
    </p:extLst>
  </p:cSld>
  <p:clrMapOvr>
    <a:masterClrMapping/>
  </p:clrMapOvr>
</p:sld>
</file>

<file path=ppt/theme/theme1.xml><?xml version="1.0" encoding="utf-8"?>
<a:theme xmlns:a="http://schemas.openxmlformats.org/drawingml/2006/main" name="ResourcesGroup">
  <a:themeElements>
    <a:clrScheme name="default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customXsn xmlns="http://schemas.microsoft.com/office/2006/metadata/customXsn">
  <xsnLocation/>
  <cached>True</cached>
  <openByDefault>False</openByDefault>
  <xsnScope>http://uat-cthub</xsnScope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Corporate" ma:contentTypeID="0x01010035C89CCD2483A2479FECC59E2E56452D0080DB68CB5807DE47A7F3E683A53B8D18" ma:contentTypeVersion="15" ma:contentTypeDescription="" ma:contentTypeScope="" ma:versionID="ba560a9d5607ddc4847c2ba99594eb87">
  <xsd:schema xmlns:xsd="http://www.w3.org/2001/XMLSchema" xmlns:xs="http://www.w3.org/2001/XMLSchema" xmlns:p="http://schemas.microsoft.com/office/2006/metadata/properties" xmlns:ns1="http://schemas.microsoft.com/sharepoint/v3" xmlns:ns2="db58f876-95e0-49c6-91d0-8e7480b07923" xmlns:ns3="202bf5da-38b9-4488-a525-8567ad9ffa60" targetNamespace="http://schemas.microsoft.com/office/2006/metadata/properties" ma:root="true" ma:fieldsID="617a73acb713863b2a386f3e34aea2a3" ns1:_="" ns2:_="" ns3:_="">
    <xsd:import namespace="http://schemas.microsoft.com/sharepoint/v3"/>
    <xsd:import namespace="db58f876-95e0-49c6-91d0-8e7480b07923"/>
    <xsd:import namespace="202bf5da-38b9-4488-a525-8567ad9ffa60"/>
    <xsd:element name="properties">
      <xsd:complexType>
        <xsd:sequence>
          <xsd:element name="documentManagement">
            <xsd:complexType>
              <xsd:all>
                <xsd:element ref="ns2:Approver_x0028_s_x0029_" minOccurs="0"/>
                <xsd:element ref="ns3:TaxCatchAll" minOccurs="0"/>
                <xsd:element ref="ns3:TaxCatchAllLabel" minOccurs="0"/>
                <xsd:element ref="ns2:p74728458d774d52933435494d1025d8" minOccurs="0"/>
                <xsd:element ref="ns3:_dlc_DocId" minOccurs="0"/>
                <xsd:element ref="ns3:_dlc_DocIdUrl" minOccurs="0"/>
                <xsd:element ref="ns3:_dlc_DocIdPersistId" minOccurs="0"/>
                <xsd:element ref="ns2:p638553eefd44050b6b6e45ef74c803c" minOccurs="0"/>
                <xsd:element ref="ns2:o59add4030c047c89bd5998caae9662d" minOccurs="0"/>
                <xsd:element ref="ns2:WCC_x0020_Disposal_x0020_Date" minOccurs="0"/>
                <xsd:element ref="ns2:RetentionStarts" minOccurs="0"/>
                <xsd:element ref="ns2:SetDocumentType" minOccurs="0"/>
                <xsd:element ref="ns2:DocumentStatus"/>
                <xsd:element ref="ns1:_dlc_Exempt" minOccurs="0"/>
                <xsd:element ref="ns2:ReviewDate" minOccurs="0"/>
                <xsd:element ref="ns2:kf4ca89d09f0480889ccabff7fc6ee9b" minOccurs="0"/>
                <xsd:element ref="ns3:kcda1755ffd5425aafc66d6689a5558d" minOccurs="0"/>
                <xsd:element ref="ns2:ReviewersEmail" minOccurs="0"/>
                <xsd:element ref="ns2:d95c383c9a774e2b9bd7fdb68c5e0fc7" minOccurs="0"/>
                <xsd:element ref="ns2:DocSetName" minOccurs="0"/>
                <xsd:element ref="ns2:eb17d457039448a19415618ca7d78093" minOccurs="0"/>
                <xsd:element ref="ns1:_dlc_ExpireDate" minOccurs="0"/>
                <xsd:element ref="ns1:_dlc_ExpireDateSav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7" nillable="true" ma:displayName="Exempt from Policy" ma:hidden="true" ma:internalName="_dlc_Exempt" ma:readOnly="true">
      <xsd:simpleType>
        <xsd:restriction base="dms:Unknown"/>
      </xsd:simpleType>
    </xsd:element>
    <xsd:element name="_dlc_ExpireDate" ma:index="39" nillable="true" ma:displayName="Expiration Date" ma:description="" ma:hidden="true" ma:indexed="true" ma:internalName="_dlc_ExpireDate" ma:readOnly="true">
      <xsd:simpleType>
        <xsd:restriction base="dms:DateTime"/>
      </xsd:simpleType>
    </xsd:element>
    <xsd:element name="_dlc_ExpireDateSaved" ma:index="41" nillable="true" ma:displayName="Original Expiration Date" ma:hidden="true" ma:internalName="_dlc_ExpireDateSaved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58f876-95e0-49c6-91d0-8e7480b07923" elementFormDefault="qualified">
    <xsd:import namespace="http://schemas.microsoft.com/office/2006/documentManagement/types"/>
    <xsd:import namespace="http://schemas.microsoft.com/office/infopath/2007/PartnerControls"/>
    <xsd:element name="Approver_x0028_s_x0029_" ma:index="5" nillable="true" ma:displayName="Approvers" ma:description="Enter people or groups for workflow approval. Leave blank for manual approval." ma:list="UserInfo" ma:SearchPeopleOnly="false" ma:SharePointGroup="0" ma:internalName="Approver_x0028_s_x0029_" ma:showField="EMail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p74728458d774d52933435494d1025d8" ma:index="9" ma:taxonomy="true" ma:internalName="p74728458d774d52933435494d1025d8" ma:taxonomyFieldName="WCCLanguage" ma:displayName="WCC Language" ma:default="3;#English|f4583307-def8-4647-b7db-2a1d8f1f5719" ma:fieldId="{97472845-8d77-4d52-9334-35494d1025d8}" ma:sspId="368e5df3-cb6d-43a2-bb19-51fc820bbd26" ma:termSetId="5e1de944-eb9c-468e-96df-bff87281383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638553eefd44050b6b6e45ef74c803c" ma:index="14" ma:taxonomy="true" ma:internalName="p638553eefd44050b6b6e45ef74c803c" ma:taxonomyFieldName="ProtectiveMarking" ma:displayName="Protective Marking" ma:readOnly="false" ma:default="1;#Public|05e63c81-95b9-45a0-a9c9-9bc316784073" ma:fieldId="{9638553e-efd4-4050-b6b6-e45ef74c803c}" ma:sspId="368e5df3-cb6d-43a2-bb19-51fc820bbd26" ma:termSetId="1352ea01-7aec-4501-ba62-2b434532638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59add4030c047c89bd5998caae9662d" ma:index="18" ma:taxonomy="true" ma:internalName="o59add4030c047c89bd5998caae9662d" ma:taxonomyFieldName="DocumentType" ma:displayName="Document Type" ma:default="" ma:fieldId="{859add40-30c0-47c8-9bd5-998caae9662d}" ma:sspId="368e5df3-cb6d-43a2-bb19-51fc820bbd26" ma:termSetId="8647f897-84b4-4942-9ef1-4d807a153603" ma:anchorId="8e9d4368-3235-41eb-96a0-fa8d3cfe5a15" ma:open="false" ma:isKeyword="false">
      <xsd:complexType>
        <xsd:sequence>
          <xsd:element ref="pc:Terms" minOccurs="0" maxOccurs="1"/>
        </xsd:sequence>
      </xsd:complexType>
    </xsd:element>
    <xsd:element name="WCC_x0020_Disposal_x0020_Date" ma:index="20" nillable="true" ma:displayName="WCC Disposal Date" ma:format="DateOnly" ma:hidden="true" ma:internalName="WCC_x0020_Disposal_x0020_Date" ma:readOnly="false">
      <xsd:simpleType>
        <xsd:restriction base="dms:DateTime"/>
      </xsd:simpleType>
    </xsd:element>
    <xsd:element name="RetentionStarts" ma:index="23" nillable="true" ma:displayName="Retention Starts" ma:format="DateOnly" ma:hidden="true" ma:internalName="RetentionStarts" ma:readOnly="false">
      <xsd:simpleType>
        <xsd:restriction base="dms:DateTime"/>
      </xsd:simpleType>
    </xsd:element>
    <xsd:element name="SetDocumentType" ma:index="24" nillable="true" ma:displayName="Set Document Type" ma:hidden="true" ma:internalName="SetDocumentType" ma:readOnly="false">
      <xsd:simpleType>
        <xsd:restriction base="dms:Text">
          <xsd:maxLength value="255"/>
        </xsd:restriction>
      </xsd:simpleType>
    </xsd:element>
    <xsd:element name="DocumentStatus" ma:index="25" ma:displayName="Document Status" ma:default="Active" ma:format="Dropdown" ma:internalName="DocumentStatus">
      <xsd:simpleType>
        <xsd:restriction base="dms:Choice">
          <xsd:enumeration value="Active"/>
          <xsd:enumeration value="Archive"/>
        </xsd:restriction>
      </xsd:simpleType>
    </xsd:element>
    <xsd:element name="ReviewDate" ma:index="28" nillable="true" ma:displayName="Review Date" ma:description="12 month default. Amend if required." ma:format="DateOnly" ma:hidden="true" ma:internalName="ReviewDate" ma:readOnly="false">
      <xsd:simpleType>
        <xsd:restriction base="dms:DateTime"/>
      </xsd:simpleType>
    </xsd:element>
    <xsd:element name="kf4ca89d09f0480889ccabff7fc6ee9b" ma:index="29" nillable="true" ma:taxonomy="true" ma:internalName="kf4ca89d09f0480889ccabff7fc6ee9b" ma:taxonomyFieldName="TeamOwner" ma:displayName="Team Owner" ma:readOnly="false" ma:default="" ma:fieldId="{4f4ca89d-09f0-4808-89cc-abff7fc6ee9b}" ma:sspId="368e5df3-cb6d-43a2-bb19-51fc820bbd26" ma:termSetId="ccfcc116-0498-407d-9a1e-71e62c5d981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ReviewersEmail" ma:index="33" nillable="true" ma:displayName="Reviewers" ma:hidden="true" ma:list="UserInfo" ma:SearchPeopleOnly="false" ma:SharePointGroup="0" ma:internalName="ReviewersEmail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95c383c9a774e2b9bd7fdb68c5e0fc7" ma:index="34" nillable="true" ma:taxonomy="true" ma:internalName="d95c383c9a774e2b9bd7fdb68c5e0fc7" ma:taxonomyFieldName="WCCCoverage" ma:displayName="WCC Coverage" ma:readOnly="false" ma:default="2;#Warwickshire|ae50136a-0dd2-4024-b418-b2091d7c47d2" ma:fieldId="{d95c383c-9a77-4e2b-9bd7-fdb68c5e0fc7}" ma:sspId="368e5df3-cb6d-43a2-bb19-51fc820bbd26" ma:termSetId="34c6b9d9-bf88-4093-a228-0eee54b9ec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ocSetName" ma:index="36" nillable="true" ma:displayName="Doc Set Name" ma:hidden="true" ma:internalName="DocSetName" ma:readOnly="false">
      <xsd:simpleType>
        <xsd:restriction base="dms:Text">
          <xsd:maxLength value="20"/>
        </xsd:restriction>
      </xsd:simpleType>
    </xsd:element>
    <xsd:element name="eb17d457039448a19415618ca7d78093" ma:index="37" nillable="true" ma:taxonomy="true" ma:internalName="eb17d457039448a19415618ca7d78093" ma:taxonomyFieldName="WCCKeywords" ma:displayName="WCC Keywords" ma:readOnly="false" ma:default="" ma:fieldId="{eb17d457-0394-48a1-9415-618ca7d78093}" ma:taxonomyMulti="true" ma:sspId="368e5df3-cb6d-43a2-bb19-51fc820bbd26" ma:termSetId="7ae2ebee-107a-4276-8494-f2c696c29616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2bf5da-38b9-4488-a525-8567ad9ffa60" elementFormDefault="qualified">
    <xsd:import namespace="http://schemas.microsoft.com/office/2006/documentManagement/types"/>
    <xsd:import namespace="http://schemas.microsoft.com/office/infopath/2007/PartnerControls"/>
    <xsd:element name="TaxCatchAll" ma:index="7" nillable="true" ma:displayName="Taxonomy Catch All Column" ma:description="" ma:hidden="true" ma:list="{3275e8c1-acf4-4b16-9d23-46eb96c73ed3}" ma:internalName="TaxCatchAll" ma:showField="CatchAllData" ma:web="3c874734-995e-44c4-a34b-7b5cbade24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8" nillable="true" ma:displayName="Taxonomy Catch All Column1" ma:description="" ma:hidden="true" ma:list="{3275e8c1-acf4-4b16-9d23-46eb96c73ed3}" ma:internalName="TaxCatchAllLabel" ma:readOnly="true" ma:showField="CatchAllDataLabel" ma:web="3c874734-995e-44c4-a34b-7b5cbade24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kcda1755ffd5425aafc66d6689a5558d" ma:index="31" nillable="true" ma:taxonomy="true" ma:internalName="kcda1755ffd5425aafc66d6689a5558d" ma:taxonomyFieldName="WCCSubject" ma:displayName="WCC Subject" ma:readOnly="false" ma:default="" ma:fieldId="{4cda1755-ffd5-425a-afc6-6d6689a5558d}" ma:sspId="368e5df3-cb6d-43a2-bb19-51fc820bbd26" ma:termSetId="6e1a3901-a705-413c-aa2a-8c500dc02424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Policy xmlns:p="office.server.policy" xmlns="office.server.policy" id="" local="true">
  <Name>Corporate</Name>
  <Description/>
  <Statement/>
  <PolicyItems>
    <PolicyItem featureId="Microsoft.Office.RecordsManagement.PolicyFeatures.Expiration" staticId="0x01010035C89CCD2483A2479FECC59E2E56452D00E53E4C0FE5E82A48A500E89033CFD0E8|-626270482" UniqueId="ff0b193f-473c-4493-987f-b4f4b9e8c256">
      <Name>Retention</Name>
      <Description>Automatic scheduling of content for processing, and performing a retention action on content that has reached its due date.</Description>
      <CustomData>
        <Schedules nextStageId="3">
          <Schedule type="Default">
            <stages>
              <data stageId="1" recur="true" offset="1" unit="days">
                <formula id="Microsoft.Office.RecordsManagement.PolicyFeatures.Expiration.Formula.BuiltIn">
                  <number>0</number>
                  <property>WCC_x0020_Disposal_x0020_Date</property>
                  <propertyId>9ea57d62-0549-4e65-a581-55f823dbf45c</propertyId>
                  <period>days</period>
                </formula>
                <action type="workflow" id="dd95d044-28e5-482d-9328-f331b394414f"/>
              </data>
              <data stageId="2">
                <formula id="Microsoft.Office.RecordsManagement.PolicyFeatures.Expiration.Formula.BuiltIn">
                  <number>30</number>
                  <property>WCC_x0020_Disposal_x0020_Date</property>
                  <propertyId>9ea57d62-0549-4e65-a581-55f823dbf45c</propertyId>
                  <period>days</period>
                </formula>
                <action type="action" id="Microsoft.Office.RecordsManagement.PolicyFeatures.Expiration.Action.MoveToRecycleBin"/>
              </data>
            </stages>
          </Schedule>
        </Schedules>
      </CustomData>
    </PolicyItem>
    <PolicyItem featureId="Microsoft.Office.RecordsManagement.PolicyFeatures.PolicyAudit" staticId="0x01010035C89CCD2483A2479FECC59E2E56452D00E53E4C0FE5E82A48A500E89033CFD0E8|8138272" UniqueId="9533daa9-1d96-4089-916a-188b85215c4a">
      <Name>Auditing</Name>
      <Description>Audits user actions on documents and list items to the Audit Log.</Description>
      <CustomData>
        <Audit>
          <Update/>
          <CheckInOut/>
          <MoveCopy/>
          <DeleteRestore/>
        </Audit>
      </CustomData>
    </PolicyItem>
  </PolicyItems>
</Policy>
</file>

<file path=customXml/item6.xml><?xml version="1.0" encoding="utf-8"?>
<?mso-contentType ?>
<SharedContentType xmlns="Microsoft.SharePoint.Taxonomy.ContentTypeSync" SourceId="368e5df3-cb6d-43a2-bb19-51fc820bbd26" ContentTypeId="0x01010035C89CCD2483A2479FECC59E2E56452D" PreviousValue="false"/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638553eefd44050b6b6e45ef74c803c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</TermName>
          <TermId xmlns="http://schemas.microsoft.com/office/infopath/2007/PartnerControls">05e63c81-95b9-45a0-a9c9-9bc316784073</TermId>
        </TermInfo>
      </Terms>
    </p638553eefd44050b6b6e45ef74c803c>
    <SetDocumentType xmlns="db58f876-95e0-49c6-91d0-8e7480b07923">Publicity|cabcf062-13ec-470d-8ba1-1bc21c8a4ba6</SetDocumentType>
    <TaxCatchAll xmlns="202bf5da-38b9-4488-a525-8567ad9ffa60">
      <Value>601</Value>
      <Value>600</Value>
      <Value>3</Value>
      <Value>577</Value>
      <Value>25</Value>
      <Value>2</Value>
      <Value>1</Value>
    </TaxCatchAll>
    <ReviewersEmail xmlns="db58f876-95e0-49c6-91d0-8e7480b07923">
      <UserInfo>
        <DisplayName>Sarah Butter</DisplayName>
        <AccountId>1050</AccountId>
        <AccountType/>
      </UserInfo>
      <UserInfo>
        <DisplayName>Asmaa Ahmedabadi</DisplayName>
        <AccountId>5280</AccountId>
        <AccountType/>
      </UserInfo>
      <UserInfo>
        <DisplayName>Rosalind Anscombe</DisplayName>
        <AccountId>4025</AccountId>
        <AccountType/>
      </UserInfo>
    </ReviewersEmail>
    <p74728458d774d52933435494d1025d8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f4583307-def8-4647-b7db-2a1d8f1f5719</TermId>
        </TermInfo>
      </Terms>
    </p74728458d774d52933435494d1025d8>
    <WCC_x0020_Disposal_x0020_Date xmlns="db58f876-95e0-49c6-91d0-8e7480b07923" xsi:nil="true"/>
    <d95c383c9a774e2b9bd7fdb68c5e0fc7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Warwickshire</TermName>
          <TermId xmlns="http://schemas.microsoft.com/office/infopath/2007/PartnerControls">ae50136a-0dd2-4024-b418-b2091d7c47d2</TermId>
        </TermInfo>
      </Terms>
    </d95c383c9a774e2b9bd7fdb68c5e0fc7>
    <DocSetName xmlns="db58f876-95e0-49c6-91d0-8e7480b07923">Southam and Feldon</DocSetName>
    <Approver_x0028_s_x0029_ xmlns="db58f876-95e0-49c6-91d0-8e7480b07923">
      <UserInfo>
        <DisplayName>WCC-CORP\RAns1</DisplayName>
        <AccountId>4025</AccountId>
        <AccountType/>
      </UserInfo>
    </Approver_x0028_s_x0029_>
    <ReviewDate xmlns="db58f876-95e0-49c6-91d0-8e7480b07923">2018-02-26T00:00:00+00:00</ReviewDate>
    <eb17d457039448a19415618ca7d78093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Community Forums</TermName>
          <TermId xmlns="http://schemas.microsoft.com/office/infopath/2007/PartnerControls">9692d291-6f0b-4350-85f1-cfc9dce9ef64</TermId>
        </TermInfo>
      </Terms>
    </eb17d457039448a19415618ca7d78093>
    <kcda1755ffd5425aafc66d6689a5558d xmlns="202bf5da-38b9-4488-a525-8567ad9ffa60">
      <Terms xmlns="http://schemas.microsoft.com/office/infopath/2007/PartnerControls">
        <TermInfo xmlns="http://schemas.microsoft.com/office/infopath/2007/PartnerControls">
          <TermName xmlns="http://schemas.microsoft.com/office/infopath/2007/PartnerControls">Life in the Community</TermName>
          <TermId xmlns="http://schemas.microsoft.com/office/infopath/2007/PartnerControls">a69c2906-bc60-4fdf-be14-03e4ee9dd34c</TermId>
        </TermInfo>
      </Terms>
    </kcda1755ffd5425aafc66d6689a5558d>
    <o59add4030c047c89bd5998caae9662d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Publicity</TermName>
          <TermId xmlns="http://schemas.microsoft.com/office/infopath/2007/PartnerControls">cabcf062-13ec-470d-8ba1-1bc21c8a4ba6</TermId>
        </TermInfo>
      </Terms>
    </o59add4030c047c89bd5998caae9662d>
    <kf4ca89d09f0480889ccabff7fc6ee9b xmlns="db58f876-95e0-49c6-91d0-8e7480b07923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Localities ＆ Partnerships</TermName>
          <TermId xmlns="http://schemas.microsoft.com/office/infopath/2007/PartnerControls">16fb5b1b-daa4-4f1d-9aab-94121ad462e7</TermId>
        </TermInfo>
      </Terms>
    </kf4ca89d09f0480889ccabff7fc6ee9b>
    <DocumentStatus xmlns="db58f876-95e0-49c6-91d0-8e7480b07923">Active</DocumentStatus>
    <RetentionStarts xmlns="db58f876-95e0-49c6-91d0-8e7480b07923">2018-07-04T23:00:00+00:00</RetentionStarts>
    <_dlc_DocId xmlns="202bf5da-38b9-4488-a525-8567ad9ffa60">WCCC-966-1684</_dlc_DocId>
    <_dlc_DocIdUrl xmlns="202bf5da-38b9-4488-a525-8567ad9ffa60">
      <Url>http://edrm/LP/_layouts/DocIdRedir.aspx?ID=WCCC-966-1684</Url>
      <Description>WCCC-966-1684</Description>
    </_dlc_DocIdUrl>
  </documentManagement>
</p:properties>
</file>

<file path=customXml/itemProps1.xml><?xml version="1.0" encoding="utf-8"?>
<ds:datastoreItem xmlns:ds="http://schemas.openxmlformats.org/officeDocument/2006/customXml" ds:itemID="{0565F23A-A2B5-4DEF-96E2-2D82DF1456AF}"/>
</file>

<file path=customXml/itemProps2.xml><?xml version="1.0" encoding="utf-8"?>
<ds:datastoreItem xmlns:ds="http://schemas.openxmlformats.org/officeDocument/2006/customXml" ds:itemID="{44CC41EF-048A-43A0-A69B-19136C2563F0}"/>
</file>

<file path=customXml/itemProps3.xml><?xml version="1.0" encoding="utf-8"?>
<ds:datastoreItem xmlns:ds="http://schemas.openxmlformats.org/officeDocument/2006/customXml" ds:itemID="{41EBCC73-FCFD-4B40-86F5-C7F20AF0D8DF}"/>
</file>

<file path=customXml/itemProps4.xml><?xml version="1.0" encoding="utf-8"?>
<ds:datastoreItem xmlns:ds="http://schemas.openxmlformats.org/officeDocument/2006/customXml" ds:itemID="{B1E55736-5812-4CA1-B391-FA1778E858C5}"/>
</file>

<file path=customXml/itemProps5.xml><?xml version="1.0" encoding="utf-8"?>
<ds:datastoreItem xmlns:ds="http://schemas.openxmlformats.org/officeDocument/2006/customXml" ds:itemID="{3C3CA37C-0C6E-42E5-B577-B1E3736844B7}"/>
</file>

<file path=customXml/itemProps6.xml><?xml version="1.0" encoding="utf-8"?>
<ds:datastoreItem xmlns:ds="http://schemas.openxmlformats.org/officeDocument/2006/customXml" ds:itemID="{5AD47BD5-625B-4BBE-9461-91E4F324FC23}"/>
</file>

<file path=customXml/itemProps7.xml><?xml version="1.0" encoding="utf-8"?>
<ds:datastoreItem xmlns:ds="http://schemas.openxmlformats.org/officeDocument/2006/customXml" ds:itemID="{FADE283E-9285-4970-97F5-E25C05E7FE38}"/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158</Words>
  <Application>Microsoft Office PowerPoint</Application>
  <PresentationFormat>On-screen Show (4:3)</PresentationFormat>
  <Paragraphs>54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ResourcesGroup</vt:lpstr>
      <vt:lpstr>County Highways</vt:lpstr>
      <vt:lpstr>Overview</vt:lpstr>
      <vt:lpstr>County Highways</vt:lpstr>
      <vt:lpstr>PowerPoint Presentation</vt:lpstr>
      <vt:lpstr>County Highways</vt:lpstr>
      <vt:lpstr>   </vt:lpstr>
      <vt:lpstr>County Highways</vt:lpstr>
      <vt:lpstr>County Highways</vt:lpstr>
      <vt:lpstr>County Highways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County Highways (1)</dc:title>
  <dc:creator>Jeff Morris</dc:creator>
  <cp:lastModifiedBy>Rosalind Anscombe</cp:lastModifiedBy>
  <cp:revision>6</cp:revision>
  <dcterms:modified xsi:type="dcterms:W3CDTF">2018-07-05T09:04:54Z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0x01010035C89CCD2483A2479FECC59E2E56452D0080DB68CB5807DE47A7F3E683A53B8D18</vt:lpwstr>
  </property>
  <property fmtid="{D5CDD505-2E9C-101B-9397-08002B2CF9AE}" pid="3" name="WCCCoverage">
    <vt:lpwstr>2;#Warwickshire|ae50136a-0dd2-4024-b418-b2091d7c47d2</vt:lpwstr>
  </property>
  <property fmtid="{D5CDD505-2E9C-101B-9397-08002B2CF9AE}" pid="4" name="TeamOwner">
    <vt:lpwstr>577;#Localities ＆ Partnerships|16fb5b1b-daa4-4f1d-9aab-94121ad462e7</vt:lpwstr>
  </property>
  <property fmtid="{D5CDD505-2E9C-101B-9397-08002B2CF9AE}" pid="5" name="WCCSubject">
    <vt:lpwstr>601;#Life in the Community|a69c2906-bc60-4fdf-be14-03e4ee9dd34c</vt:lpwstr>
  </property>
  <property fmtid="{D5CDD505-2E9C-101B-9397-08002B2CF9AE}" pid="6" name="WCCKeywords">
    <vt:lpwstr>600;#Community Forums|9692d291-6f0b-4350-85f1-cfc9dce9ef64</vt:lpwstr>
  </property>
  <property fmtid="{D5CDD505-2E9C-101B-9397-08002B2CF9AE}" pid="7" name="_dlc_policyId">
    <vt:lpwstr>0x01010035C89CCD2483A2479FECC59E2E56452D00E53E4C0FE5E82A48A500E89033CFD0E8|-626270482</vt:lpwstr>
  </property>
  <property fmtid="{D5CDD505-2E9C-101B-9397-08002B2CF9AE}" pid="8" name="ItemRetentionFormula">
    <vt:lpwstr>&lt;formula id="Microsoft.Office.RecordsManagement.PolicyFeatures.Expiration.Formula.BuiltIn"&gt;&lt;number&gt;0&lt;/number&gt;&lt;property&gt;WCC_x005f_x0020_Disposal_x005f_x0020_Date&lt;/property&gt;&lt;propertyId&gt;9ea57d62-0549-4e65-a581-55f823dbf45c&lt;/propertyId&gt;&lt;period&gt;days&lt;/period&gt;&lt;/formula&gt;</vt:lpwstr>
  </property>
  <property fmtid="{D5CDD505-2E9C-101B-9397-08002B2CF9AE}" pid="9" name="ProtectiveMarking">
    <vt:lpwstr>1;#Public|05e63c81-95b9-45a0-a9c9-9bc316784073</vt:lpwstr>
  </property>
  <property fmtid="{D5CDD505-2E9C-101B-9397-08002B2CF9AE}" pid="10" name="WCCLanguage">
    <vt:lpwstr>3;#English|f4583307-def8-4647-b7db-2a1d8f1f5719</vt:lpwstr>
  </property>
  <property fmtid="{D5CDD505-2E9C-101B-9397-08002B2CF9AE}" pid="11" name="DocumentType">
    <vt:lpwstr>25;#Publicity|cabcf062-13ec-470d-8ba1-1bc21c8a4ba6</vt:lpwstr>
  </property>
  <property fmtid="{D5CDD505-2E9C-101B-9397-08002B2CF9AE}" pid="12" name="_dlc_DocIdItemGuid">
    <vt:lpwstr>b24fd06e-fee2-464b-9452-e38415a8c136</vt:lpwstr>
  </property>
  <property fmtid="{D5CDD505-2E9C-101B-9397-08002B2CF9AE}" pid="13" name="WorkflowChangePath">
    <vt:lpwstr>e7fe437a-7c40-45a2-9eb5-c1fc0e589db1,5;e7fe437a-7c40-45a2-9eb5-c1fc0e589db1,5;</vt:lpwstr>
  </property>
</Properties>
</file>