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6.xml" ContentType="application/vnd.openxmlformats-officedocument.customXmlProperties+xml"/>
  <Override PartName="/customXml/itemProps5.xml" ContentType="application/vnd.openxmlformats-officedocument.customXmlProperties+xml"/>
  <Override PartName="/customXml/itemProps4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7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8" r:id="rId2"/>
    <p:sldId id="269" r:id="rId3"/>
    <p:sldId id="270" r:id="rId4"/>
    <p:sldId id="271" r:id="rId5"/>
    <p:sldId id="272" r:id="rId6"/>
    <p:sldId id="275" r:id="rId7"/>
    <p:sldId id="277" r:id="rId8"/>
    <p:sldId id="278" r:id="rId9"/>
    <p:sldId id="279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71" d="100"/>
          <a:sy n="71" d="100"/>
        </p:scale>
        <p:origin x="-864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customXml" Target="../customXml/item6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20" Type="http://schemas.openxmlformats.org/officeDocument/2006/relationships/customXml" Target="../customXml/item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22" Type="http://schemas.openxmlformats.org/officeDocument/2006/relationships/customXml" Target="../customXml/item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765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765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560E03-B89E-4350-A9D5-D9E23A5AF4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4435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D9137-B2B5-4C15-BAE8-0C7E756FEA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370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5B48B-C463-4A6F-BAD1-9AFC2CD111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60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18863-711A-44BD-BE46-8DB4CA4373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03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3D18A-6FAB-4D8A-B26E-A60491E222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182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C2140-162F-4CC5-A52C-8293131A4C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13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C624D-643B-4D02-AF89-0C9D5DFDC7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859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C4256-9594-44CD-8355-98827AF084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718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70AF6-0981-49D1-8FD5-7E248C950D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505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D5EE0-1E63-4B96-B546-01AFFCB607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03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E6762-5F0C-4A56-BD72-E2342E7960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406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9160E-6409-4A2E-ADC8-ABAF98D678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930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7164E4-15C4-4C06-9596-CF42FA3891D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0"/>
            <a:ext cx="2590800" cy="10668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pic>
        <p:nvPicPr>
          <p:cNvPr id="14339" name="Picture 4" descr="WP Logo (wht) [NEW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1728787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1066800" y="1219200"/>
            <a:ext cx="419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GB" altLang="en-US" sz="1800" b="1" i="1">
                <a:latin typeface="Arial" pitchFamily="34" charset="0"/>
              </a:rPr>
              <a:t>Protecting our communities together</a:t>
            </a:r>
            <a:endParaRPr lang="en-GB" altLang="en-US"/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685800" y="1600200"/>
            <a:ext cx="8153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GB" altLang="en-US" sz="4800" b="1">
                <a:latin typeface="Arial" pitchFamily="34" charset="0"/>
              </a:rPr>
              <a:t>North Forum</a:t>
            </a:r>
          </a:p>
          <a:p>
            <a:pPr algn="ctr" eaLnBrk="0" hangingPunct="0"/>
            <a:endParaRPr lang="en-GB" altLang="en-US" sz="4800" b="1">
              <a:latin typeface="Arial" pitchFamily="34" charset="0"/>
            </a:endParaRPr>
          </a:p>
          <a:p>
            <a:pPr algn="ctr" eaLnBrk="0" hangingPunct="0"/>
            <a:r>
              <a:rPr lang="en-GB" altLang="en-US" b="1">
                <a:latin typeface="Arial" pitchFamily="34" charset="0"/>
              </a:rPr>
              <a:t>Date: 6</a:t>
            </a:r>
            <a:r>
              <a:rPr lang="en-GB" altLang="en-US" b="1" baseline="30000">
                <a:latin typeface="Arial" pitchFamily="34" charset="0"/>
              </a:rPr>
              <a:t>th</a:t>
            </a:r>
            <a:r>
              <a:rPr lang="en-GB" altLang="en-US" b="1">
                <a:latin typeface="Arial" pitchFamily="34" charset="0"/>
              </a:rPr>
              <a:t> February 2014</a:t>
            </a:r>
          </a:p>
        </p:txBody>
      </p:sp>
      <p:sp>
        <p:nvSpPr>
          <p:cNvPr id="14343" name="Text Box 17"/>
          <p:cNvSpPr txBox="1">
            <a:spLocks noChangeArrowheads="1"/>
          </p:cNvSpPr>
          <p:nvPr/>
        </p:nvSpPr>
        <p:spPr bwMode="auto">
          <a:xfrm>
            <a:off x="5219700" y="5734050"/>
            <a:ext cx="39243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GB" altLang="en-US" sz="1800" b="1">
                <a:latin typeface="Arial" pitchFamily="34" charset="0"/>
              </a:rPr>
              <a:t>Safer Neighbourhood Team</a:t>
            </a:r>
          </a:p>
          <a:p>
            <a:pPr eaLnBrk="0" hangingPunct="0"/>
            <a:r>
              <a:rPr lang="en-GB" altLang="en-US" sz="1800" b="1">
                <a:latin typeface="Arial" pitchFamily="34" charset="0"/>
              </a:rPr>
              <a:t>Sergeant: Roger Fildes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1066800"/>
            <a:ext cx="8991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GB" altLang="en-US" sz="2000" b="1">
                <a:latin typeface="Arial" pitchFamily="34" charset="0"/>
                <a:cs typeface="Times New Roman" pitchFamily="18" charset="0"/>
              </a:rPr>
              <a:t>Data Protection notice</a:t>
            </a:r>
          </a:p>
          <a:p>
            <a:pPr algn="ctr" eaLnBrk="0" hangingPunct="0">
              <a:lnSpc>
                <a:spcPts val="1800"/>
              </a:lnSpc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GB" altLang="en-US" sz="2000">
                <a:latin typeface="Arial" pitchFamily="34" charset="0"/>
                <a:cs typeface="Times New Roman" pitchFamily="18" charset="0"/>
              </a:rPr>
              <a:t>When discussing members of the public, all agencies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GB" altLang="en-US" sz="2000">
                <a:latin typeface="Arial" pitchFamily="34" charset="0"/>
                <a:cs typeface="Times New Roman" pitchFamily="18" charset="0"/>
              </a:rPr>
              <a:t>and individuals will agree to respect their confidentiality.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GB" altLang="en-US" sz="2000">
                <a:latin typeface="Arial" pitchFamily="34" charset="0"/>
                <a:cs typeface="Times New Roman" pitchFamily="18" charset="0"/>
              </a:rPr>
              <a:t> The disclosure of information outside this meeting, should 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GB" altLang="en-US" sz="2000">
                <a:latin typeface="Arial" pitchFamily="34" charset="0"/>
                <a:cs typeface="Times New Roman" pitchFamily="18" charset="0"/>
              </a:rPr>
              <a:t>not occur unless there is a legal basis for a disclosure.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endParaRPr lang="en-GB" altLang="en-US" sz="2000">
              <a:latin typeface="Arial" pitchFamily="34" charset="0"/>
              <a:cs typeface="Times New Roman" pitchFamily="18" charset="0"/>
            </a:endParaRP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US" altLang="en-US" sz="2000" b="1">
                <a:latin typeface="Arial" pitchFamily="34" charset="0"/>
              </a:rPr>
              <a:t>Community Priorities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US" altLang="en-US" sz="2000">
                <a:latin typeface="Arial" pitchFamily="34" charset="0"/>
              </a:rPr>
              <a:t>Warwickshire Police is obliged to protect communities 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US" altLang="en-US" sz="2000">
                <a:latin typeface="Arial" pitchFamily="34" charset="0"/>
              </a:rPr>
              <a:t>from harm in line with the ‘Police Priorities’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US" altLang="en-US" sz="2000">
                <a:latin typeface="Arial" pitchFamily="34" charset="0"/>
              </a:rPr>
              <a:t>This may mean in exceptional circumstances SNT officers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US" altLang="en-US" sz="2000">
                <a:latin typeface="Arial" pitchFamily="34" charset="0"/>
              </a:rPr>
              <a:t> may be required to work on other policing priorities.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US" altLang="en-US" sz="2000">
                <a:latin typeface="Arial" pitchFamily="34" charset="0"/>
              </a:rPr>
              <a:t>If this happens there will be a need to re-negotiate priorities.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r>
              <a:rPr lang="en-US" altLang="en-US" sz="2000">
                <a:latin typeface="Arial" pitchFamily="34" charset="0"/>
              </a:rPr>
              <a:t> This will be done in liaison with the Chair of the panel</a:t>
            </a: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endParaRPr lang="en-US" altLang="en-US" sz="2000" b="1">
              <a:latin typeface="Arial" pitchFamily="34" charset="0"/>
            </a:endParaRPr>
          </a:p>
          <a:p>
            <a:pPr algn="ctr" eaLnBrk="0" hangingPunct="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Clr>
                <a:srgbClr val="053067"/>
              </a:buClr>
              <a:buFont typeface="Times"/>
              <a:buNone/>
            </a:pPr>
            <a:endParaRPr lang="en-US" altLang="en-US" b="1">
              <a:latin typeface="Arial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/>
          </a:p>
        </p:txBody>
      </p:sp>
      <p:pic>
        <p:nvPicPr>
          <p:cNvPr id="15365" name="Picture 5" descr="new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000" y="1066800"/>
            <a:ext cx="8458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GB" altLang="en-US" sz="2800" b="1">
                <a:latin typeface="Arial" pitchFamily="34" charset="0"/>
              </a:rPr>
              <a:t>Forum Priorities</a:t>
            </a:r>
          </a:p>
          <a:p>
            <a:pPr eaLnBrk="0" hangingPunct="0"/>
            <a:endParaRPr lang="en-GB" altLang="en-US" sz="2000" b="1">
              <a:latin typeface="Arial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en-GB" altLang="en-US" b="1">
                <a:latin typeface="Arial" pitchFamily="34" charset="0"/>
                <a:cs typeface="Times New Roman" pitchFamily="18" charset="0"/>
              </a:rPr>
              <a:t>ASB &amp; Nuisance-</a:t>
            </a:r>
            <a:r>
              <a:rPr lang="en-GB" altLang="en-US">
                <a:latin typeface="Arial" pitchFamily="34" charset="0"/>
                <a:cs typeface="Times New Roman" pitchFamily="18" charset="0"/>
              </a:rPr>
              <a:t>  Baxterley, Baddesley Ensor re Nuisance Motor Bikers &amp; Anti Social Behaviour</a:t>
            </a:r>
          </a:p>
          <a:p>
            <a:pPr eaLnBrk="0" hangingPunct="0"/>
            <a:r>
              <a:rPr lang="en-GB" altLang="en-US">
                <a:latin typeface="Arial" pitchFamily="34" charset="0"/>
                <a:cs typeface="Times New Roman" pitchFamily="18" charset="0"/>
              </a:rPr>
              <a:t>	(25 Targeted Patrols ).</a:t>
            </a:r>
          </a:p>
          <a:p>
            <a:pPr eaLnBrk="0" hangingPunct="0"/>
            <a:endParaRPr lang="en-GB" altLang="en-US">
              <a:latin typeface="Arial" pitchFamily="34" charset="0"/>
              <a:cs typeface="Times New Roman" pitchFamily="18" charset="0"/>
            </a:endParaRPr>
          </a:p>
          <a:p>
            <a:pPr eaLnBrk="0" hangingPunct="0">
              <a:buFontTx/>
              <a:buAutoNum type="arabicPeriod" startAt="2"/>
            </a:pPr>
            <a:r>
              <a:rPr lang="en-GB" altLang="en-US" b="1">
                <a:latin typeface="Arial" pitchFamily="34" charset="0"/>
                <a:cs typeface="Times New Roman" pitchFamily="18" charset="0"/>
              </a:rPr>
              <a:t>ASB &amp; Nuisance-</a:t>
            </a:r>
            <a:r>
              <a:rPr lang="en-GB" altLang="en-US">
                <a:latin typeface="Arial" pitchFamily="34" charset="0"/>
                <a:cs typeface="Times New Roman" pitchFamily="18" charset="0"/>
              </a:rPr>
              <a:t> Abbey Green, Pavilion &amp; Tithe Barn areas</a:t>
            </a:r>
          </a:p>
          <a:p>
            <a:pPr eaLnBrk="0" hangingPunct="0"/>
            <a:r>
              <a:rPr lang="en-GB" altLang="en-US">
                <a:latin typeface="Arial" pitchFamily="34" charset="0"/>
                <a:cs typeface="Times New Roman" pitchFamily="18" charset="0"/>
              </a:rPr>
              <a:t>     (25 Targeted Patrols).        </a:t>
            </a:r>
          </a:p>
          <a:p>
            <a:pPr eaLnBrk="0" hangingPunct="0">
              <a:buFontTx/>
              <a:buAutoNum type="arabicPeriod" startAt="2"/>
            </a:pPr>
            <a:endParaRPr lang="en-GB" altLang="en-US">
              <a:latin typeface="Arial" pitchFamily="34" charset="0"/>
              <a:cs typeface="Times New Roman" pitchFamily="18" charset="0"/>
            </a:endParaRPr>
          </a:p>
          <a:p>
            <a:pPr eaLnBrk="0" hangingPunct="0">
              <a:buFontTx/>
              <a:buAutoNum type="arabicPeriod" startAt="3"/>
            </a:pPr>
            <a:r>
              <a:rPr lang="en-GB" altLang="en-US" b="1">
                <a:latin typeface="Arial" pitchFamily="34" charset="0"/>
                <a:cs typeface="Times New Roman" pitchFamily="18" charset="0"/>
              </a:rPr>
              <a:t>ASB &amp; Nuisance-</a:t>
            </a:r>
            <a:r>
              <a:rPr lang="en-GB" altLang="en-US">
                <a:latin typeface="Arial" pitchFamily="34" charset="0"/>
                <a:cs typeface="Times New Roman" pitchFamily="18" charset="0"/>
              </a:rPr>
              <a:t> Derek Ave. Flat Complex &amp; Play Area. Long St. &amp; Brown’s Lane Dordon: Traffic Offences                            </a:t>
            </a:r>
          </a:p>
          <a:p>
            <a:pPr eaLnBrk="0" hangingPunct="0"/>
            <a:r>
              <a:rPr lang="en-GB" altLang="en-US">
                <a:latin typeface="Arial" pitchFamily="34" charset="0"/>
                <a:cs typeface="Times New Roman" pitchFamily="18" charset="0"/>
              </a:rPr>
              <a:t>      (25 Targeted Patrols).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16388" name="Rectangle 10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/>
          </a:p>
        </p:txBody>
      </p:sp>
      <p:pic>
        <p:nvPicPr>
          <p:cNvPr id="16389" name="Picture 11" descr="new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33400" y="1143000"/>
            <a:ext cx="7467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Tx/>
              <a:buChar char="•"/>
            </a:pPr>
            <a:endParaRPr lang="en-US" alt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/>
          </a:p>
        </p:txBody>
      </p:sp>
      <p:pic>
        <p:nvPicPr>
          <p:cNvPr id="17413" name="Picture 5" descr="new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50825" y="981075"/>
            <a:ext cx="8588375" cy="46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b="1">
                <a:latin typeface="Arial" pitchFamily="34" charset="0"/>
                <a:cs typeface="Times New Roman" pitchFamily="18" charset="0"/>
              </a:rPr>
              <a:t>ASB-</a:t>
            </a:r>
            <a:r>
              <a:rPr lang="en-GB" altLang="en-US">
                <a:latin typeface="Arial" pitchFamily="34" charset="0"/>
                <a:cs typeface="Times New Roman" pitchFamily="18" charset="0"/>
              </a:rPr>
              <a:t> Baxterley, Baddesley Ensor re Nuisance Motor Bikers &amp; Anti Social Behaviour</a:t>
            </a:r>
            <a:endParaRPr lang="en-GB" altLang="en-US" sz="2800" b="1">
              <a:latin typeface="Arial" pitchFamily="34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(25 visits = 100% agreed Policing activity )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                                                                                                      </a:t>
            </a:r>
            <a:r>
              <a:rPr lang="en-GB" altLang="en-US" b="1">
                <a:latin typeface="Arial" pitchFamily="34" charset="0"/>
                <a:cs typeface="Times New Roman" pitchFamily="18" charset="0"/>
              </a:rPr>
              <a:t> 30+ TARGETED PATROLS CONDUCTED</a:t>
            </a:r>
            <a:r>
              <a:rPr lang="en-GB" altLang="en-US">
                <a:latin typeface="Arial" pitchFamily="34" charset="0"/>
                <a:cs typeface="Times New Roman" pitchFamily="18" charset="0"/>
              </a:rPr>
              <a:t>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Regular Patrols carried out by Local SNT &amp; also Reactive (Patrol) units.  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Off Road Team carried out sporadic patrols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Several warnings issued to vehicles thought to transport Motorbikes (not seen again).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50825" y="981075"/>
            <a:ext cx="8207375" cy="53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GB" altLang="en-US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18436" name="Rectangle 13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/>
          </a:p>
        </p:txBody>
      </p:sp>
      <p:pic>
        <p:nvPicPr>
          <p:cNvPr id="18437" name="Picture 14" descr="new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Rectangle 20"/>
          <p:cNvSpPr>
            <a:spLocks noChangeArrowheads="1"/>
          </p:cNvSpPr>
          <p:nvPr/>
        </p:nvSpPr>
        <p:spPr bwMode="auto">
          <a:xfrm>
            <a:off x="304800" y="981075"/>
            <a:ext cx="8610600" cy="502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GB" altLang="en-US" b="1">
                <a:latin typeface="Arial" pitchFamily="34" charset="0"/>
                <a:cs typeface="Times New Roman" pitchFamily="18" charset="0"/>
              </a:rPr>
              <a:t>ASB &amp; Nuisance-</a:t>
            </a:r>
            <a:r>
              <a:rPr lang="en-GB" altLang="en-US">
                <a:latin typeface="Arial" pitchFamily="34" charset="0"/>
                <a:cs typeface="Times New Roman" pitchFamily="18" charset="0"/>
              </a:rPr>
              <a:t> Derek Ave. Flat Complex &amp; Play Area. Long St. &amp; Brown’s Lane Dordon: Traffic Offences</a:t>
            </a:r>
          </a:p>
          <a:p>
            <a:pPr eaLnBrk="0" hangingPunct="0"/>
            <a:r>
              <a:rPr lang="en-GB" altLang="en-US">
                <a:latin typeface="Arial" pitchFamily="34" charset="0"/>
                <a:cs typeface="Times New Roman" pitchFamily="18" charset="0"/>
              </a:rPr>
              <a:t>(25 visits  = 100% agreed Policing activity )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b="1">
                <a:latin typeface="Arial" pitchFamily="34" charset="0"/>
                <a:cs typeface="Times New Roman" pitchFamily="18" charset="0"/>
              </a:rPr>
              <a:t>45+ TARGETED PATROLS CONDUCTED.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Checks undertaken by Local SNT, Specials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Vehicle &amp; high visibility patrols conducted using Long St. &amp; Browns Ln. as a ‘Through Route’.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Foot Patrols conducted at various times of day &amp; night with youths  moved on as &amp; when found.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Vehicles parked illegally issued warnings in the 1</a:t>
            </a:r>
            <a:r>
              <a:rPr lang="en-GB" altLang="en-US" baseline="30000">
                <a:latin typeface="Arial" pitchFamily="34" charset="0"/>
                <a:cs typeface="Times New Roman" pitchFamily="18" charset="0"/>
              </a:rPr>
              <a:t>st</a:t>
            </a:r>
            <a:r>
              <a:rPr lang="en-GB" altLang="en-US">
                <a:latin typeface="Arial" pitchFamily="34" charset="0"/>
                <a:cs typeface="Times New Roman" pitchFamily="18" charset="0"/>
              </a:rPr>
              <a:t> instance with no subsequent repeat offences (Prosecution for repeats).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21507" name="Rectangle 12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/>
          </a:p>
        </p:txBody>
      </p:sp>
      <p:pic>
        <p:nvPicPr>
          <p:cNvPr id="21508" name="Picture 13" descr="new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14"/>
          <p:cNvSpPr txBox="1">
            <a:spLocks noChangeArrowheads="1"/>
          </p:cNvSpPr>
          <p:nvPr/>
        </p:nvSpPr>
        <p:spPr bwMode="auto">
          <a:xfrm>
            <a:off x="381000" y="12192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en-GB" altLang="en-US" sz="2000">
              <a:latin typeface="Arial" pitchFamily="34" charset="0"/>
              <a:cs typeface="Times New Roman" pitchFamily="18" charset="0"/>
            </a:endParaRPr>
          </a:p>
          <a:p>
            <a:pPr eaLnBrk="0" hangingPunct="0"/>
            <a:r>
              <a:rPr lang="en-GB" altLang="en-US" sz="2000">
                <a:latin typeface="Arial" pitchFamily="34" charset="0"/>
                <a:cs typeface="Times New Roman" pitchFamily="18" charset="0"/>
              </a:rPr>
              <a:t>                   </a:t>
            </a:r>
            <a:endParaRPr lang="en-US" altLang="en-US" sz="2000">
              <a:latin typeface="Arial" pitchFamily="34" charset="0"/>
            </a:endParaRPr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838200" y="3276600"/>
            <a:ext cx="7543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000">
                <a:latin typeface="Arial" pitchFamily="34" charset="0"/>
                <a:cs typeface="Times New Roman" pitchFamily="18" charset="0"/>
              </a:rPr>
              <a:t>                       </a:t>
            </a:r>
          </a:p>
          <a:p>
            <a:pPr eaLnBrk="0" hangingPunct="0">
              <a:spcBef>
                <a:spcPct val="50000"/>
              </a:spcBef>
            </a:pPr>
            <a:endParaRPr lang="en-GB" altLang="en-US" sz="200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1600200" y="4419600"/>
            <a:ext cx="6705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en-GB" altLang="en-US" sz="2000">
              <a:latin typeface="Arial" pitchFamily="34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GB" altLang="en-US" sz="2000">
              <a:latin typeface="Arial" pitchFamily="34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GB" altLang="en-US" sz="200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250825" y="908050"/>
            <a:ext cx="84582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b="1">
                <a:latin typeface="Arial" pitchFamily="34" charset="0"/>
                <a:cs typeface="Times New Roman" pitchFamily="18" charset="0"/>
              </a:rPr>
              <a:t>ASB &amp; Nuisance-</a:t>
            </a:r>
            <a:r>
              <a:rPr lang="en-GB" altLang="en-US">
                <a:latin typeface="Arial" pitchFamily="34" charset="0"/>
                <a:cs typeface="Times New Roman" pitchFamily="18" charset="0"/>
              </a:rPr>
              <a:t> Abbey Green, Pavilion &amp; Tithe Barn areas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(25 patrols = 100 % agreed Policing activity)                                       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b="1">
                <a:latin typeface="Arial" pitchFamily="34" charset="0"/>
                <a:cs typeface="Times New Roman" pitchFamily="18" charset="0"/>
              </a:rPr>
              <a:t>38+ TARGETED PATROLS CONDUCTED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Frequent checks have been conducted by SNT, Special Constabulary &amp; Reactive Units.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Nuisance Vehicles &amp; drivers advised &amp; warned in the 1</a:t>
            </a:r>
            <a:r>
              <a:rPr lang="en-GB" altLang="en-US" baseline="30000">
                <a:latin typeface="Arial" pitchFamily="34" charset="0"/>
                <a:cs typeface="Times New Roman" pitchFamily="18" charset="0"/>
              </a:rPr>
              <a:t>st</a:t>
            </a:r>
            <a:r>
              <a:rPr lang="en-GB" altLang="en-US">
                <a:latin typeface="Arial" pitchFamily="34" charset="0"/>
                <a:cs typeface="Times New Roman" pitchFamily="18" charset="0"/>
              </a:rPr>
              <a:t> instance with no subsequent repeat offending.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Several ‘High Visibility’ Operations carried out in this area.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GB" altLang="en-US">
                <a:latin typeface="Arial" pitchFamily="34" charset="0"/>
                <a:cs typeface="Times New Roman" pitchFamily="18" charset="0"/>
              </a:rPr>
              <a:t> Youth Organisations also engaging in this area (Abbey Green)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ChangeArrowheads="1"/>
          </p:cNvSpPr>
          <p:nvPr/>
        </p:nvSpPr>
        <p:spPr bwMode="auto">
          <a:xfrm>
            <a:off x="457200" y="1219200"/>
            <a:ext cx="8001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GB" altLang="en-US">
              <a:latin typeface="Arial" pitchFamily="34" charset="0"/>
            </a:endParaRPr>
          </a:p>
          <a:p>
            <a:pPr eaLnBrk="0" hangingPunct="0"/>
            <a:endParaRPr lang="en-GB" altLang="en-US">
              <a:latin typeface="Arial" pitchFamily="34" charset="0"/>
            </a:endParaRPr>
          </a:p>
          <a:p>
            <a:pPr eaLnBrk="0" hangingPunct="0"/>
            <a:endParaRPr lang="en-GB" altLang="en-US">
              <a:latin typeface="Arial" pitchFamily="34" charset="0"/>
            </a:endParaRPr>
          </a:p>
          <a:p>
            <a:pPr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23555" name="Rectangle 1027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23556" name="Rectangle 1028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/>
          </a:p>
        </p:txBody>
      </p:sp>
      <p:pic>
        <p:nvPicPr>
          <p:cNvPr id="23557" name="Picture 1029" descr="new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1033"/>
          <p:cNvSpPr>
            <a:spLocks noChangeArrowheads="1"/>
          </p:cNvSpPr>
          <p:nvPr/>
        </p:nvSpPr>
        <p:spPr bwMode="auto">
          <a:xfrm>
            <a:off x="228600" y="990600"/>
            <a:ext cx="853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en-US" altLang="en-US" sz="200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90600" y="1676400"/>
            <a:ext cx="7467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GB" altLang="en-US">
              <a:latin typeface="Arial" pitchFamily="34" charset="0"/>
            </a:endParaRPr>
          </a:p>
          <a:p>
            <a:pPr eaLnBrk="0" hangingPunct="0"/>
            <a:endParaRPr lang="en-GB" altLang="en-US">
              <a:latin typeface="Arial" pitchFamily="34" charset="0"/>
            </a:endParaRPr>
          </a:p>
          <a:p>
            <a:pPr eaLnBrk="0" hangingPunct="0"/>
            <a:endParaRPr lang="en-GB" altLang="en-US">
              <a:latin typeface="Arial" pitchFamily="34" charset="0"/>
            </a:endParaRPr>
          </a:p>
          <a:p>
            <a:pPr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81000" y="1066800"/>
            <a:ext cx="8001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873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eaLnBrk="0" hangingPunct="0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152400" y="1066800"/>
            <a:ext cx="8763000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GB" altLang="en-US" sz="2000" b="1" u="sng">
                <a:latin typeface="Arial" pitchFamily="34" charset="0"/>
                <a:cs typeface="Times New Roman" pitchFamily="18" charset="0"/>
              </a:rPr>
              <a:t>TEAM NEWS NORTH –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000" b="1">
                <a:latin typeface="Arial" pitchFamily="34" charset="0"/>
                <a:cs typeface="Times New Roman" pitchFamily="18" charset="0"/>
              </a:rPr>
              <a:t>Old Bank House</a:t>
            </a:r>
            <a:r>
              <a:rPr lang="en-GB" altLang="en-US" sz="2000">
                <a:latin typeface="Arial" pitchFamily="34" charset="0"/>
                <a:cs typeface="Times New Roman" pitchFamily="18" charset="0"/>
              </a:rPr>
              <a:t> </a:t>
            </a:r>
            <a:r>
              <a:rPr lang="en-GB" altLang="en-US" sz="2000" b="1">
                <a:latin typeface="Arial" pitchFamily="34" charset="0"/>
                <a:cs typeface="Times New Roman" pitchFamily="18" charset="0"/>
              </a:rPr>
              <a:t>telephone number is now via ‘101’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000" b="1">
                <a:latin typeface="Arial" pitchFamily="34" charset="0"/>
                <a:cs typeface="Times New Roman" pitchFamily="18" charset="0"/>
              </a:rPr>
              <a:t>or 01827 719 297 if you wish to leave a message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000" b="1">
                <a:latin typeface="Arial" pitchFamily="34" charset="0"/>
                <a:cs typeface="Times New Roman" pitchFamily="18" charset="0"/>
              </a:rPr>
              <a:t>visit “WARWICKSHIRE POLICE” Safer Neighbourhoods website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000" b="1">
                <a:latin typeface="Arial" pitchFamily="34" charset="0"/>
                <a:cs typeface="Times New Roman" pitchFamily="18" charset="0"/>
              </a:rPr>
              <a:t>for voicemail and e-mail contacts &amp; further information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000" b="1">
                <a:latin typeface="Arial" pitchFamily="34" charset="0"/>
                <a:cs typeface="Times New Roman" pitchFamily="18" charset="0"/>
              </a:rPr>
              <a:t>Any events please inform us.</a:t>
            </a:r>
            <a:endParaRPr lang="en-GB" altLang="en-US" sz="2000">
              <a:latin typeface="Arial" pitchFamily="34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000">
                <a:latin typeface="Arial" pitchFamily="34" charset="0"/>
                <a:cs typeface="Times New Roman" pitchFamily="18" charset="0"/>
              </a:rPr>
              <a:t>PC 575 Mark Jackson,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000">
                <a:latin typeface="Arial" pitchFamily="34" charset="0"/>
                <a:cs typeface="Times New Roman" pitchFamily="18" charset="0"/>
              </a:rPr>
              <a:t>PCSO 6098 Simeon Hodson &amp; PCSO 6154 Mick Harle &amp;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 sz="2000">
                <a:latin typeface="Arial" pitchFamily="34" charset="0"/>
                <a:cs typeface="Times New Roman" pitchFamily="18" charset="0"/>
              </a:rPr>
              <a:t>the Special’s Team.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latin typeface="Arial" pitchFamily="34" charset="0"/>
                <a:cs typeface="Times New Roman" pitchFamily="18" charset="0"/>
              </a:rPr>
              <a:t>Thank you for your continuing support.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solidFill>
                  <a:schemeClr val="accent2"/>
                </a:solidFill>
                <a:latin typeface="Arial" pitchFamily="34" charset="0"/>
                <a:cs typeface="Times New Roman" pitchFamily="18" charset="0"/>
              </a:rPr>
              <a:t>mark.jackson@warwickshire.pnn.police.uk</a:t>
            </a:r>
            <a:r>
              <a:rPr lang="en-GB" altLang="en-US" sz="2000">
                <a:latin typeface="Arial" pitchFamily="34" charset="0"/>
                <a:cs typeface="Times New Roman" pitchFamily="18" charset="0"/>
              </a:rPr>
              <a:t> or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solidFill>
                  <a:schemeClr val="accent2"/>
                </a:solidFill>
                <a:latin typeface="Arial" pitchFamily="34" charset="0"/>
                <a:cs typeface="Times New Roman" pitchFamily="18" charset="0"/>
              </a:rPr>
              <a:t>nwn.snt@warwickshire.police.uk</a:t>
            </a:r>
            <a:r>
              <a:rPr lang="en-GB" altLang="en-US" sz="2000">
                <a:latin typeface="Arial" pitchFamily="34" charset="0"/>
                <a:cs typeface="Times New Roman" pitchFamily="18" charset="0"/>
              </a:rPr>
              <a:t>  </a:t>
            </a:r>
          </a:p>
        </p:txBody>
      </p:sp>
      <p:pic>
        <p:nvPicPr>
          <p:cNvPr id="24583" name="Picture 1029" descr="new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Rectangle 1028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990600" y="1676400"/>
            <a:ext cx="7467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GB" altLang="en-US">
              <a:latin typeface="Arial" pitchFamily="34" charset="0"/>
            </a:endParaRPr>
          </a:p>
          <a:p>
            <a:pPr eaLnBrk="0" hangingPunct="0"/>
            <a:endParaRPr lang="en-GB" altLang="en-US">
              <a:latin typeface="Arial" pitchFamily="34" charset="0"/>
            </a:endParaRPr>
          </a:p>
          <a:p>
            <a:pPr eaLnBrk="0" hangingPunct="0"/>
            <a:endParaRPr lang="en-GB" altLang="en-US">
              <a:latin typeface="Arial" pitchFamily="34" charset="0"/>
            </a:endParaRPr>
          </a:p>
          <a:p>
            <a:pPr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6642100"/>
            <a:ext cx="6478588" cy="2159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>
              <a:latin typeface="Arial" pitchFamily="34" charset="0"/>
            </a:endParaRPr>
          </a:p>
        </p:txBody>
      </p: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304800" y="990600"/>
            <a:ext cx="86106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GB" altLang="en-US" b="1" i="1">
                <a:latin typeface="Arial" pitchFamily="34" charset="0"/>
              </a:rPr>
              <a:t>Thank you for your time.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</a:rPr>
              <a:t>Contact your team should you have any concerns.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</a:rPr>
              <a:t>PC 575 Mark Jackson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</a:rPr>
              <a:t>PCSO 6098 Simeon Hodson &amp; PCSO 6154 Mick Harle,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</a:rPr>
              <a:t>ASS 3705 Dicken, SC 3417 Jackson,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</a:rPr>
              <a:t>  SC 3432 Lambert, SC 3449 Perry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</a:rPr>
              <a:t>SC 3464 Price, SC 3195 Snell, SC 3195 Brown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</a:rPr>
              <a:t>Tel: 01827 719 297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</a:rPr>
              <a:t>Email: </a:t>
            </a:r>
            <a:r>
              <a:rPr lang="en-GB" altLang="en-US">
                <a:solidFill>
                  <a:schemeClr val="accent2"/>
                </a:solidFill>
                <a:latin typeface="Arial" pitchFamily="34" charset="0"/>
              </a:rPr>
              <a:t>nwn.snt@warwickshire.police.uk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altLang="en-US">
                <a:latin typeface="Arial" pitchFamily="34" charset="0"/>
              </a:rPr>
              <a:t>Web: </a:t>
            </a:r>
            <a:r>
              <a:rPr lang="en-GB" altLang="en-US">
                <a:solidFill>
                  <a:schemeClr val="accent2"/>
                </a:solidFill>
                <a:latin typeface="Arial" pitchFamily="34" charset="0"/>
              </a:rPr>
              <a:t>www.safer-neighbourhoods.co.uk/nwn</a:t>
            </a:r>
          </a:p>
        </p:txBody>
      </p:sp>
      <p:sp>
        <p:nvSpPr>
          <p:cNvPr id="25605" name="Rectangle 11"/>
          <p:cNvSpPr>
            <a:spLocks noChangeArrowheads="1"/>
          </p:cNvSpPr>
          <p:nvPr/>
        </p:nvSpPr>
        <p:spPr bwMode="auto">
          <a:xfrm>
            <a:off x="3276600" y="838200"/>
            <a:ext cx="5622925" cy="76200"/>
          </a:xfrm>
          <a:prstGeom prst="rect">
            <a:avLst/>
          </a:prstGeom>
          <a:solidFill>
            <a:srgbClr val="6A19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endParaRPr lang="en-US" altLang="en-US"/>
          </a:p>
        </p:txBody>
      </p:sp>
      <p:pic>
        <p:nvPicPr>
          <p:cNvPr id="25606" name="Picture 12" descr="new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"/>
            <a:ext cx="411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customXsn xmlns="http://schemas.microsoft.com/office/2006/metadata/customXsn">
  <xsnLocation/>
  <cached>True</cached>
  <openByDefault>False</openByDefault>
  <xsnScope>http://uat-cthub</xsnScope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rporate" ma:contentTypeID="0x01010035C89CCD2483A2479FECC59E2E56452D0080DB68CB5807DE47A7F3E683A53B8D18" ma:contentTypeVersion="15" ma:contentTypeDescription="" ma:contentTypeScope="" ma:versionID="ba560a9d5607ddc4847c2ba99594eb87">
  <xsd:schema xmlns:xsd="http://www.w3.org/2001/XMLSchema" xmlns:xs="http://www.w3.org/2001/XMLSchema" xmlns:p="http://schemas.microsoft.com/office/2006/metadata/properties" xmlns:ns1="http://schemas.microsoft.com/sharepoint/v3" xmlns:ns2="db58f876-95e0-49c6-91d0-8e7480b07923" xmlns:ns3="202bf5da-38b9-4488-a525-8567ad9ffa60" targetNamespace="http://schemas.microsoft.com/office/2006/metadata/properties" ma:root="true" ma:fieldsID="617a73acb713863b2a386f3e34aea2a3" ns1:_="" ns2:_="" ns3:_="">
    <xsd:import namespace="http://schemas.microsoft.com/sharepoint/v3"/>
    <xsd:import namespace="db58f876-95e0-49c6-91d0-8e7480b07923"/>
    <xsd:import namespace="202bf5da-38b9-4488-a525-8567ad9ffa60"/>
    <xsd:element name="properties">
      <xsd:complexType>
        <xsd:sequence>
          <xsd:element name="documentManagement">
            <xsd:complexType>
              <xsd:all>
                <xsd:element ref="ns2:Approver_x0028_s_x0029_" minOccurs="0"/>
                <xsd:element ref="ns3:TaxCatchAll" minOccurs="0"/>
                <xsd:element ref="ns3:TaxCatchAllLabel" minOccurs="0"/>
                <xsd:element ref="ns2:p74728458d774d52933435494d1025d8" minOccurs="0"/>
                <xsd:element ref="ns3:_dlc_DocId" minOccurs="0"/>
                <xsd:element ref="ns3:_dlc_DocIdUrl" minOccurs="0"/>
                <xsd:element ref="ns3:_dlc_DocIdPersistId" minOccurs="0"/>
                <xsd:element ref="ns2:p638553eefd44050b6b6e45ef74c803c" minOccurs="0"/>
                <xsd:element ref="ns2:o59add4030c047c89bd5998caae9662d" minOccurs="0"/>
                <xsd:element ref="ns2:WCC_x0020_Disposal_x0020_Date" minOccurs="0"/>
                <xsd:element ref="ns2:RetentionStarts" minOccurs="0"/>
                <xsd:element ref="ns2:SetDocumentType" minOccurs="0"/>
                <xsd:element ref="ns2:DocumentStatus"/>
                <xsd:element ref="ns1:_dlc_Exempt" minOccurs="0"/>
                <xsd:element ref="ns2:ReviewDate" minOccurs="0"/>
                <xsd:element ref="ns2:kf4ca89d09f0480889ccabff7fc6ee9b" minOccurs="0"/>
                <xsd:element ref="ns3:kcda1755ffd5425aafc66d6689a5558d" minOccurs="0"/>
                <xsd:element ref="ns2:ReviewersEmail" minOccurs="0"/>
                <xsd:element ref="ns2:d95c383c9a774e2b9bd7fdb68c5e0fc7" minOccurs="0"/>
                <xsd:element ref="ns2:DocSetName" minOccurs="0"/>
                <xsd:element ref="ns2:eb17d457039448a19415618ca7d78093" minOccurs="0"/>
                <xsd:element ref="ns1:_dlc_ExpireDate" minOccurs="0"/>
                <xsd:element ref="ns1:_dlc_ExpireDateSav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7" nillable="true" ma:displayName="Exempt from Policy" ma:hidden="true" ma:internalName="_dlc_Exempt" ma:readOnly="true">
      <xsd:simpleType>
        <xsd:restriction base="dms:Unknown"/>
      </xsd:simpleType>
    </xsd:element>
    <xsd:element name="_dlc_ExpireDate" ma:index="39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_dlc_ExpireDateSaved" ma:index="41" nillable="true" ma:displayName="Original Expiration Date" ma:hidden="true" ma:internalName="_dlc_ExpireDateSaved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8f876-95e0-49c6-91d0-8e7480b07923" elementFormDefault="qualified">
    <xsd:import namespace="http://schemas.microsoft.com/office/2006/documentManagement/types"/>
    <xsd:import namespace="http://schemas.microsoft.com/office/infopath/2007/PartnerControls"/>
    <xsd:element name="Approver_x0028_s_x0029_" ma:index="5" nillable="true" ma:displayName="Approvers" ma:description="Enter people or groups for workflow approval. Leave blank for manual approval." ma:list="UserInfo" ma:SearchPeopleOnly="false" ma:SharePointGroup="0" ma:internalName="Approver_x0028_s_x0029_" ma:showField="EMail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74728458d774d52933435494d1025d8" ma:index="9" ma:taxonomy="true" ma:internalName="p74728458d774d52933435494d1025d8" ma:taxonomyFieldName="WCCLanguage" ma:displayName="WCC Language" ma:default="3;#English|f4583307-def8-4647-b7db-2a1d8f1f5719" ma:fieldId="{97472845-8d77-4d52-9334-35494d1025d8}" ma:sspId="368e5df3-cb6d-43a2-bb19-51fc820bbd26" ma:termSetId="5e1de944-eb9c-468e-96df-bff872813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8553eefd44050b6b6e45ef74c803c" ma:index="14" ma:taxonomy="true" ma:internalName="p638553eefd44050b6b6e45ef74c803c" ma:taxonomyFieldName="ProtectiveMarking" ma:displayName="Protective Marking" ma:readOnly="false" ma:default="1;#Public|05e63c81-95b9-45a0-a9c9-9bc316784073" ma:fieldId="{9638553e-efd4-4050-b6b6-e45ef74c803c}" ma:sspId="368e5df3-cb6d-43a2-bb19-51fc820bbd26" ma:termSetId="1352ea01-7aec-4501-ba62-2b43453263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59add4030c047c89bd5998caae9662d" ma:index="18" ma:taxonomy="true" ma:internalName="o59add4030c047c89bd5998caae9662d" ma:taxonomyFieldName="DocumentType" ma:displayName="Document Type" ma:default="" ma:fieldId="{859add40-30c0-47c8-9bd5-998caae9662d}" ma:sspId="368e5df3-cb6d-43a2-bb19-51fc820bbd26" ma:termSetId="8647f897-84b4-4942-9ef1-4d807a153603" ma:anchorId="8e9d4368-3235-41eb-96a0-fa8d3cfe5a15" ma:open="false" ma:isKeyword="false">
      <xsd:complexType>
        <xsd:sequence>
          <xsd:element ref="pc:Terms" minOccurs="0" maxOccurs="1"/>
        </xsd:sequence>
      </xsd:complexType>
    </xsd:element>
    <xsd:element name="WCC_x0020_Disposal_x0020_Date" ma:index="20" nillable="true" ma:displayName="WCC Disposal Date" ma:format="DateOnly" ma:hidden="true" ma:internalName="WCC_x0020_Disposal_x0020_Date" ma:readOnly="false">
      <xsd:simpleType>
        <xsd:restriction base="dms:DateTime"/>
      </xsd:simpleType>
    </xsd:element>
    <xsd:element name="RetentionStarts" ma:index="23" nillable="true" ma:displayName="Retention Starts" ma:format="DateOnly" ma:hidden="true" ma:internalName="RetentionStarts" ma:readOnly="false">
      <xsd:simpleType>
        <xsd:restriction base="dms:DateTime"/>
      </xsd:simpleType>
    </xsd:element>
    <xsd:element name="SetDocumentType" ma:index="24" nillable="true" ma:displayName="Set Document Type" ma:hidden="true" ma:internalName="SetDocumentType" ma:readOnly="false">
      <xsd:simpleType>
        <xsd:restriction base="dms:Text">
          <xsd:maxLength value="255"/>
        </xsd:restriction>
      </xsd:simpleType>
    </xsd:element>
    <xsd:element name="DocumentStatus" ma:index="25" ma:displayName="Document Status" ma:default="Active" ma:format="Dropdown" ma:internalName="DocumentStatus">
      <xsd:simpleType>
        <xsd:restriction base="dms:Choice">
          <xsd:enumeration value="Active"/>
          <xsd:enumeration value="Archive"/>
        </xsd:restriction>
      </xsd:simpleType>
    </xsd:element>
    <xsd:element name="ReviewDate" ma:index="28" nillable="true" ma:displayName="Review Date" ma:description="12 month default. Amend if required." ma:format="DateOnly" ma:hidden="true" ma:internalName="ReviewDate" ma:readOnly="false">
      <xsd:simpleType>
        <xsd:restriction base="dms:DateTime"/>
      </xsd:simpleType>
    </xsd:element>
    <xsd:element name="kf4ca89d09f0480889ccabff7fc6ee9b" ma:index="29" nillable="true" ma:taxonomy="true" ma:internalName="kf4ca89d09f0480889ccabff7fc6ee9b" ma:taxonomyFieldName="TeamOwner" ma:displayName="Team Owner" ma:readOnly="false" ma:default="" ma:fieldId="{4f4ca89d-09f0-4808-89cc-abff7fc6ee9b}" ma:sspId="368e5df3-cb6d-43a2-bb19-51fc820bbd26" ma:termSetId="ccfcc116-0498-407d-9a1e-71e62c5d981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viewersEmail" ma:index="33" nillable="true" ma:displayName="Reviewers" ma:hidden="true" ma:list="UserInfo" ma:SearchPeopleOnly="false" ma:SharePointGroup="0" ma:internalName="ReviewersEmail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95c383c9a774e2b9bd7fdb68c5e0fc7" ma:index="34" nillable="true" ma:taxonomy="true" ma:internalName="d95c383c9a774e2b9bd7fdb68c5e0fc7" ma:taxonomyFieldName="WCCCoverage" ma:displayName="WCC Coverage" ma:readOnly="false" ma:default="2;#Warwickshire|ae50136a-0dd2-4024-b418-b2091d7c47d2" ma:fieldId="{d95c383c-9a77-4e2b-9bd7-fdb68c5e0fc7}" ma:sspId="368e5df3-cb6d-43a2-bb19-51fc820bbd26" ma:termSetId="34c6b9d9-bf88-4093-a228-0eee54b9ec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SetName" ma:index="36" nillable="true" ma:displayName="Doc Set Name" ma:hidden="true" ma:internalName="DocSetName" ma:readOnly="false">
      <xsd:simpleType>
        <xsd:restriction base="dms:Text">
          <xsd:maxLength value="20"/>
        </xsd:restriction>
      </xsd:simpleType>
    </xsd:element>
    <xsd:element name="eb17d457039448a19415618ca7d78093" ma:index="37" nillable="true" ma:taxonomy="true" ma:internalName="eb17d457039448a19415618ca7d78093" ma:taxonomyFieldName="WCCKeywords" ma:displayName="WCC Keywords" ma:readOnly="false" ma:default="" ma:fieldId="{eb17d457-0394-48a1-9415-618ca7d78093}" ma:taxonomyMulti="true" ma:sspId="368e5df3-cb6d-43a2-bb19-51fc820bbd26" ma:termSetId="7ae2ebee-107a-4276-8494-f2c696c29616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bf5da-38b9-4488-a525-8567ad9ffa60" elementFormDefault="qualified">
    <xsd:import namespace="http://schemas.microsoft.com/office/2006/documentManagement/types"/>
    <xsd:import namespace="http://schemas.microsoft.com/office/infopath/2007/PartnerControls"/>
    <xsd:element name="TaxCatchAll" ma:index="7" nillable="true" ma:displayName="Taxonomy Catch All Column" ma:description="" ma:hidden="true" ma:list="{3275e8c1-acf4-4b16-9d23-46eb96c73ed3}" ma:internalName="TaxCatchAll" ma:showField="CatchAllData" ma:web="3c874734-995e-44c4-a34b-7b5cbade24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8" nillable="true" ma:displayName="Taxonomy Catch All Column1" ma:description="" ma:hidden="true" ma:list="{3275e8c1-acf4-4b16-9d23-46eb96c73ed3}" ma:internalName="TaxCatchAllLabel" ma:readOnly="true" ma:showField="CatchAllDataLabel" ma:web="3c874734-995e-44c4-a34b-7b5cbade24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kcda1755ffd5425aafc66d6689a5558d" ma:index="31" nillable="true" ma:taxonomy="true" ma:internalName="kcda1755ffd5425aafc66d6689a5558d" ma:taxonomyFieldName="WCCSubject" ma:displayName="WCC Subject" ma:readOnly="false" ma:default="" ma:fieldId="{4cda1755-ffd5-425a-afc6-6d6689a5558d}" ma:sspId="368e5df3-cb6d-43a2-bb19-51fc820bbd26" ma:termSetId="6e1a3901-a705-413c-aa2a-8c500dc0242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olicy xmlns:p="office.server.policy" xmlns="office.server.policy" id="" local="true">
  <Name>Corporate</Name>
  <Description/>
  <Statement/>
  <PolicyItems>
    <PolicyItem featureId="Microsoft.Office.RecordsManagement.PolicyFeatures.Expiration" staticId="0x01010035C89CCD2483A2479FECC59E2E56452D00E53E4C0FE5E82A48A500E89033CFD0E8|-626270482" UniqueId="ff0b193f-473c-4493-987f-b4f4b9e8c256">
      <Name>Retention</Name>
      <Description>Automatic scheduling of content for processing, and performing a retention action on content that has reached its due date.</Description>
      <CustomData>
        <Schedules nextStageId="3">
          <Schedule type="Default">
            <stages>
              <data stageId="1" recur="true" offset="1" unit="days">
                <formula id="Microsoft.Office.RecordsManagement.PolicyFeatures.Expiration.Formula.BuiltIn">
                  <number>0</number>
                  <property>WCC_x0020_Disposal_x0020_Date</property>
                  <propertyId>9ea57d62-0549-4e65-a581-55f823dbf45c</propertyId>
                  <period>days</period>
                </formula>
                <action type="workflow" id="dd95d044-28e5-482d-9328-f331b394414f"/>
              </data>
              <data stageId="2">
                <formula id="Microsoft.Office.RecordsManagement.PolicyFeatures.Expiration.Formula.BuiltIn">
                  <number>30</number>
                  <property>WCC_x0020_Disposal_x0020_Date</property>
                  <propertyId>9ea57d62-0549-4e65-a581-55f823dbf45c</propertyId>
                  <period>days</period>
                </formula>
                <action type="action" id="Microsoft.Office.RecordsManagement.PolicyFeatures.Expiration.Action.MoveToRecycleBin"/>
              </data>
            </stages>
          </Schedule>
        </Schedules>
      </CustomData>
    </PolicyItem>
    <PolicyItem featureId="Microsoft.Office.RecordsManagement.PolicyFeatures.PolicyAudit" staticId="0x01010035C89CCD2483A2479FECC59E2E56452D00E53E4C0FE5E82A48A500E89033CFD0E8|8138272" UniqueId="9533daa9-1d96-4089-916a-188b85215c4a">
      <Name>Auditing</Name>
      <Description>Audits user actions on documents and list items to the Audit Log.</Description>
      <CustomData>
        <Audit>
          <Update/>
          <CheckInOut/>
          <MoveCopy/>
          <DeleteRestore/>
        </Audit>
      </CustomData>
    </PolicyItem>
  </PolicyItems>
</Policy>
</file>

<file path=customXml/item6.xml><?xml version="1.0" encoding="utf-8"?>
<?mso-contentType ?>
<SharedContentType xmlns="Microsoft.SharePoint.Taxonomy.ContentTypeSync" SourceId="368e5df3-cb6d-43a2-bb19-51fc820bbd26" ContentTypeId="0x01010035C89CCD2483A2479FECC59E2E56452D" PreviousValue="false"/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638553eefd44050b6b6e45ef74c803c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</TermName>
          <TermId xmlns="http://schemas.microsoft.com/office/infopath/2007/PartnerControls">05e63c81-95b9-45a0-a9c9-9bc316784073</TermId>
        </TermInfo>
      </Terms>
    </p638553eefd44050b6b6e45ef74c803c>
    <SetDocumentType xmlns="db58f876-95e0-49c6-91d0-8e7480b07923">Meeting|00b36061-1e67-4c76-bd6a-3256d347e71d</SetDocumentType>
    <TaxCatchAll xmlns="202bf5da-38b9-4488-a525-8567ad9ffa60">
      <Value>603</Value>
      <Value>19</Value>
      <Value>600</Value>
      <Value>599</Value>
      <Value>577</Value>
      <Value>3</Value>
      <Value>1</Value>
    </TaxCatchAll>
    <ReviewersEmail xmlns="db58f876-95e0-49c6-91d0-8e7480b07923">
      <UserInfo>
        <DisplayName>Pamela Williams</DisplayName>
        <AccountId>187</AccountId>
        <AccountType/>
      </UserInfo>
      <UserInfo>
        <DisplayName>Sarah Butter</DisplayName>
        <AccountId>1050</AccountId>
        <AccountType/>
      </UserInfo>
      <UserInfo>
        <DisplayName>Anita Kendall</DisplayName>
        <AccountId>1214</AccountId>
        <AccountType/>
      </UserInfo>
    </ReviewersEmail>
    <p74728458d774d52933435494d1025d8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f4583307-def8-4647-b7db-2a1d8f1f5719</TermId>
        </TermInfo>
      </Terms>
    </p74728458d774d52933435494d1025d8>
    <WCC_x0020_Disposal_x0020_Date xmlns="db58f876-95e0-49c6-91d0-8e7480b07923">2114-03-25T00:00:00+00:00</WCC_x0020_Disposal_x0020_Date>
    <d95c383c9a774e2b9bd7fdb68c5e0fc7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North Warwickshire</TermName>
          <TermId xmlns="http://schemas.microsoft.com/office/infopath/2007/PartnerControls">3ca59a05-f7ae-4dd1-aa66-b60cd5cf778d</TermId>
        </TermInfo>
      </Terms>
    </d95c383c9a774e2b9bd7fdb68c5e0fc7>
    <DocSetName xmlns="db58f876-95e0-49c6-91d0-8e7480b07923">Area Forum North</DocSetName>
    <Approver_x0028_s_x0029_ xmlns="db58f876-95e0-49c6-91d0-8e7480b07923">
      <UserInfo>
        <DisplayName>WCC-CORP\Pwil1</DisplayName>
        <AccountId>187</AccountId>
        <AccountType/>
      </UserInfo>
      <UserInfo>
        <DisplayName>WCC-CORP\Sbut1</DisplayName>
        <AccountId>1050</AccountId>
        <AccountType/>
      </UserInfo>
      <UserInfo>
        <DisplayName>WCC-CORP\Aken1</DisplayName>
        <AccountId>1214</AccountId>
        <AccountType/>
      </UserInfo>
    </Approver_x0028_s_x0029_>
    <ReviewDate xmlns="db58f876-95e0-49c6-91d0-8e7480b07923">2015-02-20T00:00:00+00:00</ReviewDate>
    <eb17d457039448a19415618ca7d78093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Community Forums</TermName>
          <TermId xmlns="http://schemas.microsoft.com/office/infopath/2007/PartnerControls">9692d291-6f0b-4350-85f1-cfc9dce9ef64</TermId>
        </TermInfo>
      </Terms>
    </eb17d457039448a19415618ca7d78093>
    <kcda1755ffd5425aafc66d6689a5558d xmlns="202bf5da-38b9-4488-a525-8567ad9ffa60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Meetings</TermName>
          <TermId xmlns="http://schemas.microsoft.com/office/infopath/2007/PartnerControls">74a4e419-b208-4355-82e2-7569cc115a2a</TermId>
        </TermInfo>
      </Terms>
    </kcda1755ffd5425aafc66d6689a5558d>
    <o59add4030c047c89bd5998caae9662d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Meeting</TermName>
          <TermId xmlns="http://schemas.microsoft.com/office/infopath/2007/PartnerControls">00b36061-1e67-4c76-bd6a-3256d347e71d</TermId>
        </TermInfo>
      </Terms>
    </o59add4030c047c89bd5998caae9662d>
    <kf4ca89d09f0480889ccabff7fc6ee9b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Localities ＆ Partnerships</TermName>
          <TermId xmlns="http://schemas.microsoft.com/office/infopath/2007/PartnerControls">16fb5b1b-daa4-4f1d-9aab-94121ad462e7</TermId>
        </TermInfo>
      </Terms>
    </kf4ca89d09f0480889ccabff7fc6ee9b>
    <DocumentStatus xmlns="db58f876-95e0-49c6-91d0-8e7480b07923">Active</DocumentStatus>
    <RetentionStarts xmlns="db58f876-95e0-49c6-91d0-8e7480b07923">2014-03-25T00:00:00+00:00</RetentionStarts>
    <_dlc_DocId xmlns="202bf5da-38b9-4488-a525-8567ad9ffa60">WCCC-966-137</_dlc_DocId>
    <_dlc_DocIdUrl xmlns="202bf5da-38b9-4488-a525-8567ad9ffa60">
      <Url>http://edrm/LP/_layouts/DocIdRedir.aspx?ID=WCCC-966-137</Url>
      <Description>WCCC-966-137</Description>
    </_dlc_DocIdUrl>
    <_dlc_ExpireDateSaved xmlns="http://schemas.microsoft.com/sharepoint/v3" xsi:nil="true"/>
    <_dlc_ExpireDate xmlns="http://schemas.microsoft.com/sharepoint/v3">2114-03-25T00:00:00+00:00</_dlc_ExpireDate>
  </documentManagement>
</p:properties>
</file>

<file path=customXml/itemProps1.xml><?xml version="1.0" encoding="utf-8"?>
<ds:datastoreItem xmlns:ds="http://schemas.openxmlformats.org/officeDocument/2006/customXml" ds:itemID="{D104B352-AB05-4D28-95B8-114DD580DBAA}"/>
</file>

<file path=customXml/itemProps2.xml><?xml version="1.0" encoding="utf-8"?>
<ds:datastoreItem xmlns:ds="http://schemas.openxmlformats.org/officeDocument/2006/customXml" ds:itemID="{F078D87A-8837-48E0-87DC-CEDC041BB4D1}"/>
</file>

<file path=customXml/itemProps3.xml><?xml version="1.0" encoding="utf-8"?>
<ds:datastoreItem xmlns:ds="http://schemas.openxmlformats.org/officeDocument/2006/customXml" ds:itemID="{9DD2F761-A4EE-4ECE-BA60-400A89B812A6}"/>
</file>

<file path=customXml/itemProps4.xml><?xml version="1.0" encoding="utf-8"?>
<ds:datastoreItem xmlns:ds="http://schemas.openxmlformats.org/officeDocument/2006/customXml" ds:itemID="{52FA50BC-8A3A-4135-96B7-190F2AE18D78}"/>
</file>

<file path=customXml/itemProps5.xml><?xml version="1.0" encoding="utf-8"?>
<ds:datastoreItem xmlns:ds="http://schemas.openxmlformats.org/officeDocument/2006/customXml" ds:itemID="{5C293E27-3787-4C37-A2D4-77336E04AAED}"/>
</file>

<file path=customXml/itemProps6.xml><?xml version="1.0" encoding="utf-8"?>
<ds:datastoreItem xmlns:ds="http://schemas.openxmlformats.org/officeDocument/2006/customXml" ds:itemID="{68868C7E-F011-4E62-927C-967134AA58A2}"/>
</file>

<file path=customXml/itemProps7.xml><?xml version="1.0" encoding="utf-8"?>
<ds:datastoreItem xmlns:ds="http://schemas.openxmlformats.org/officeDocument/2006/customXml" ds:itemID="{74B482B9-953E-4A49-B77F-AC8F6DA5C44D}"/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547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Warwickshire Police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SNT Presentation</dc:title>
  <dc:creator>23000575</dc:creator>
  <cp:lastModifiedBy>Pamela Williams</cp:lastModifiedBy>
  <cp:revision>14</cp:revision>
  <dcterms:created xsi:type="dcterms:W3CDTF">2013-01-28T11:13:27Z</dcterms:created>
  <dcterms:modified xsi:type="dcterms:W3CDTF">2014-02-03T16:35:46Z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0x01010035C89CCD2483A2479FECC59E2E56452D0080DB68CB5807DE47A7F3E683A53B8D18</vt:lpwstr>
  </property>
  <property fmtid="{D5CDD505-2E9C-101B-9397-08002B2CF9AE}" pid="3" name="WCCCoverage">
    <vt:lpwstr>603;#North Warwickshire|3ca59a05-f7ae-4dd1-aa66-b60cd5cf778d</vt:lpwstr>
  </property>
  <property fmtid="{D5CDD505-2E9C-101B-9397-08002B2CF9AE}" pid="4" name="TeamOwner">
    <vt:lpwstr>577;#Localities ＆ Partnerships|16fb5b1b-daa4-4f1d-9aab-94121ad462e7</vt:lpwstr>
  </property>
  <property fmtid="{D5CDD505-2E9C-101B-9397-08002B2CF9AE}" pid="5" name="WCCSubject">
    <vt:lpwstr>599;#Meetings|74a4e419-b208-4355-82e2-7569cc115a2a</vt:lpwstr>
  </property>
  <property fmtid="{D5CDD505-2E9C-101B-9397-08002B2CF9AE}" pid="6" name="WCCKeywords">
    <vt:lpwstr>600;#Community Forums|9692d291-6f0b-4350-85f1-cfc9dce9ef64</vt:lpwstr>
  </property>
  <property fmtid="{D5CDD505-2E9C-101B-9397-08002B2CF9AE}" pid="7" name="_dlc_policyId">
    <vt:lpwstr>0x01010035C89CCD2483A2479FECC59E2E56452D00E53E4C0FE5E82A48A500E89033CFD0E8|-626270482</vt:lpwstr>
  </property>
  <property fmtid="{D5CDD505-2E9C-101B-9397-08002B2CF9AE}" pid="8" name="ItemRetentionFormula">
    <vt:lpwstr>&lt;formula id="Microsoft.Office.RecordsManagement.PolicyFeatures.Expiration.Formula.BuiltIn"&gt;&lt;number&gt;0&lt;/number&gt;&lt;property&gt;WCC_x005f_x0020_Disposal_x005f_x0020_Date&lt;/property&gt;&lt;propertyId&gt;9ea57d62-0549-4e65-a581-55f823dbf45c&lt;/propertyId&gt;&lt;period&gt;days&lt;/period&gt;&lt;/formula&gt;</vt:lpwstr>
  </property>
  <property fmtid="{D5CDD505-2E9C-101B-9397-08002B2CF9AE}" pid="9" name="ProtectiveMarking">
    <vt:lpwstr>1;#Public|05e63c81-95b9-45a0-a9c9-9bc316784073</vt:lpwstr>
  </property>
  <property fmtid="{D5CDD505-2E9C-101B-9397-08002B2CF9AE}" pid="10" name="WCCLanguage">
    <vt:lpwstr>3;#English|f4583307-def8-4647-b7db-2a1d8f1f5719</vt:lpwstr>
  </property>
  <property fmtid="{D5CDD505-2E9C-101B-9397-08002B2CF9AE}" pid="11" name="DocumentType">
    <vt:lpwstr>19;#Meeting|00b36061-1e67-4c76-bd6a-3256d347e71d</vt:lpwstr>
  </property>
  <property fmtid="{D5CDD505-2E9C-101B-9397-08002B2CF9AE}" pid="12" name="_dlc_DocIdItemGuid">
    <vt:lpwstr>5b02c0ce-e3a2-467e-8c67-3bcb1f864b83</vt:lpwstr>
  </property>
  <property fmtid="{D5CDD505-2E9C-101B-9397-08002B2CF9AE}" pid="13" name="WorkflowChangePath">
    <vt:lpwstr>e7fe437a-7c40-45a2-9eb5-c1fc0e589db1,6;e7fe437a-7c40-45a2-9eb5-c1fc0e589db1,6;e7fe437a-7c40-45a2-9eb5-c1fc0e589db1,7;e7fe437a-7c40-45a2-9eb5-c1fc0e589db1,7;</vt:lpwstr>
  </property>
</Properties>
</file>