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57" r:id="rId4"/>
    <p:sldId id="263" r:id="rId5"/>
    <p:sldId id="267" r:id="rId6"/>
    <p:sldId id="264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545" autoAdjust="0"/>
  </p:normalViewPr>
  <p:slideViewPr>
    <p:cSldViewPr snapToGrid="0">
      <p:cViewPr varScale="1">
        <p:scale>
          <a:sx n="78" d="100"/>
          <a:sy n="78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433D-4973-4785-9F58-A8067C2F436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F5DF-33F5-4AE1-AA18-4A229237F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Whole Class Discussion.</a:t>
            </a:r>
          </a:p>
          <a:p>
            <a:r>
              <a:rPr lang="en-GB" dirty="0"/>
              <a:t>Who’s travelled by train?</a:t>
            </a:r>
          </a:p>
          <a:p>
            <a:r>
              <a:rPr lang="en-GB" dirty="0"/>
              <a:t>Where are some of the places you’ve travelled?  Why did you go there?</a:t>
            </a:r>
          </a:p>
          <a:p>
            <a:r>
              <a:rPr lang="en-GB" dirty="0"/>
              <a:t>Where do we live?</a:t>
            </a:r>
          </a:p>
          <a:p>
            <a:endParaRPr lang="en-GB" dirty="0"/>
          </a:p>
          <a:p>
            <a:r>
              <a:rPr lang="en-GB" b="1" dirty="0"/>
              <a:t>Support</a:t>
            </a:r>
            <a:r>
              <a:rPr lang="en-GB" dirty="0"/>
              <a:t> – Teacher can plot the points on the map</a:t>
            </a:r>
          </a:p>
          <a:p>
            <a:r>
              <a:rPr lang="en-GB" b="1" dirty="0"/>
              <a:t>Scaffold </a:t>
            </a:r>
            <a:r>
              <a:rPr lang="en-GB" dirty="0"/>
              <a:t>– Key locations such as Birmingham, London, Edinburgh can be marked onto the map prior to the lesson and teacher can use these to help students plot locations.</a:t>
            </a:r>
          </a:p>
          <a:p>
            <a:r>
              <a:rPr lang="en-GB" b="1" dirty="0"/>
              <a:t>Stretch </a:t>
            </a:r>
            <a:r>
              <a:rPr lang="en-GB" dirty="0"/>
              <a:t>– Ask students to describe where the places they’ve travelled are using the compass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6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In pairs, tell each other why Bermuda Park is special to us.  Think about places you’ve been with friends and family, activities you have done, places/buildings/outdoor spaces you like.</a:t>
            </a:r>
          </a:p>
          <a:p>
            <a:r>
              <a:rPr lang="en-GB" dirty="0"/>
              <a:t>Record students’ answers in box.</a:t>
            </a:r>
          </a:p>
          <a:p>
            <a:r>
              <a:rPr lang="en-GB" dirty="0"/>
              <a:t>Why do you think people may want to come and visit this area?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pairs or small groups, look at the large map of Bermuda Park.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Can you spot where the railway station is?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As a class, plot where the school is on the map.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your groups can you place the key attractions around the map? Answers on the next slide. </a:t>
            </a:r>
          </a:p>
          <a:p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Support – </a:t>
            </a:r>
            <a:r>
              <a:rPr lang="en-GB" b="0" dirty="0">
                <a:solidFill>
                  <a:srgbClr val="000000"/>
                </a:solidFill>
                <a:effectLst/>
                <a:latin typeface="YACgEZ1cb1Q 0"/>
              </a:rPr>
              <a:t>Groups can work with an adult for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Scaffold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version of the map where students can match place names with 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YACgEZ1cb1Q 0"/>
              </a:rPr>
              <a:t>Stretch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blank map (just delete the names of the attractions on the side) and ask students to map the places just using the list of attractions</a:t>
            </a:r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6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1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Remind students of the competition to name the railway line</a:t>
            </a:r>
          </a:p>
          <a:p>
            <a:endParaRPr lang="en-GB" dirty="0"/>
          </a:p>
          <a:p>
            <a:r>
              <a:rPr lang="en-GB" dirty="0"/>
              <a:t>Why do we want to encourage people to use the railways to visit Bermuda Park?</a:t>
            </a:r>
          </a:p>
          <a:p>
            <a:r>
              <a:rPr lang="en-GB" dirty="0"/>
              <a:t>Click to reveal the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the map of the Nuneaton - Leamington line as a class.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Has anyone used the train to visit any places or attractions along the line? Answers can be recorded on the board to help with group activity.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6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Are there any similarities or connections to all the special places on the line?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Introduce idea that we want to think of a new name for the line.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examples of other line names e.g. Shakespeare Line.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2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1C9A-FD63-4794-BCCB-6CD293AF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6C42B-13F2-4D37-ADAB-CE021954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57B-B767-4B1E-BCBA-576A2D6D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CA88-6211-4848-BC83-4C13D9E0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2F1A-8D56-436F-BE53-D1236EA6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9EBD-F571-4D6E-B0DC-18F037C6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903C6-4279-4A7A-AEC0-6A613EC9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1419-A492-4400-8BAA-51C4C21E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290-ACDF-4964-923E-EBAAC331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12D-BF20-42F0-89FE-9275100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8A66F-61D0-4BC9-8D6B-F44C84929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4C58-C67F-42C4-9FAD-8124E5B2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642E-28B7-4CBC-B563-4358941E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35541-BA12-4F3E-8392-75BC147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7BD3-24D6-4488-AEB1-420B99FE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321-91BC-4722-88AD-B0C975CA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8CEC-0676-4D85-98D3-7F122039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21EC-AFFD-4461-A7CC-9F432112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6A08-7C0C-415C-BD3C-0169707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9BE7-5972-4944-B869-846BC3E0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044-4DA7-48ED-8631-05D08545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21E69-C3FD-43AA-9996-A58D9BA0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F8323-5879-4A50-AB0B-A3A203B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4336-341F-4151-B6EE-DF0AA325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6C26-74BD-4487-9D7E-E07D3728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4E1F-70FF-4C70-812D-FF3644F1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87C1-DCB0-4BB0-B88A-89A7984CF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CEE8-6FF2-4DE5-8BA1-07E4F8CA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92A8-28B1-4A48-A507-D092EC0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BFC9-F7B0-4CBD-A4E6-E93DA7A4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341F-A3E7-479D-98A1-DC2097C3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6BE7-8165-45E1-8567-6982ABF1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72E0-C833-4CAC-A382-38146177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3D2CD-B8B7-4B5C-93A3-2645F889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5D32F-A69F-4EF3-90BE-D7059A73F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BE6FF-9A43-476B-8D3C-354185AE4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FC709-73B3-4C4A-BC07-68F7822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60C16-6593-4B05-B7DD-42A23B40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C7D77-060A-451F-A22E-93B0E1C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2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5656-9561-432F-9C46-A44C539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329EF-94AB-4706-B2EA-F7CFC70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888CD-8798-4197-B6E3-21EF9AEC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8A69-5B20-405E-976E-CE3F1923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7DD61-B6B8-4F9C-A7DA-A87643A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C8E7F-2571-4ED9-8471-BBE0BE52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B2625-9C42-4CC1-AD96-CEFFD698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0A84-DCDB-4DD9-B241-571596A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4EA6-08A4-4E72-ABF8-ADFF6F78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A4F2-B6EC-4DCB-AAFE-722AB3D4F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B267-9324-41FB-8B87-AE7464BB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AFA34-9F6E-4116-8949-161151D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BDBA-1AAF-4F4F-9FB3-B25BEB5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F233-97E1-4DC7-9441-917997C8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7BFFB-AF38-4774-8E67-5075BEFB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3F43D-3B04-4B90-A7D1-4BE7040B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F92E-FA26-4F7F-ABBD-2415BB6E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A6EC1-03BD-4AA2-90EF-E8E3F29C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6955-A007-4B74-ADD4-9AF766B3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9C919-6F93-44D2-AF11-F314192C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75C8-6650-4792-987E-C31544C3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2B3A-4804-4174-B9D5-362CEFC16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9A6A-AF28-402B-90E7-E033F5E2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1248-0D18-4335-BBC7-08959EE6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7D7-162C-4C18-B804-E9299155D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174" y="1991852"/>
            <a:ext cx="8519652" cy="23876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masis MT Pro Black" panose="020B0604020202020204" pitchFamily="18" charset="0"/>
              </a:rPr>
              <a:t>Naming the Nuneaton – Leamington Railway Line</a:t>
            </a:r>
          </a:p>
        </p:txBody>
      </p:sp>
    </p:spTree>
    <p:extLst>
      <p:ext uri="{BB962C8B-B14F-4D97-AF65-F5344CB8AC3E}">
        <p14:creationId xmlns:p14="http://schemas.microsoft.com/office/powerpoint/2010/main" val="3476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D1494-75E0-4D34-98F9-660726ECA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2473"/>
          <a:stretch/>
        </p:blipFill>
        <p:spPr>
          <a:xfrm>
            <a:off x="2720427" y="255592"/>
            <a:ext cx="4848606" cy="6459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2F2A4-9216-4F22-A8D2-E5A7BBF7D64A}"/>
              </a:ext>
            </a:extLst>
          </p:cNvPr>
          <p:cNvSpPr txBox="1"/>
          <p:nvPr/>
        </p:nvSpPr>
        <p:spPr>
          <a:xfrm>
            <a:off x="6537060" y="255592"/>
            <a:ext cx="39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Can you mark on the map the places you’ve travelled to on a train?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CEFF9-B036-4976-8B36-4BC2D378AF06}"/>
              </a:ext>
            </a:extLst>
          </p:cNvPr>
          <p:cNvSpPr txBox="1"/>
          <p:nvPr/>
        </p:nvSpPr>
        <p:spPr>
          <a:xfrm>
            <a:off x="6537059" y="1033324"/>
            <a:ext cx="39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Where do we live?</a:t>
            </a:r>
          </a:p>
        </p:txBody>
      </p:sp>
      <p:pic>
        <p:nvPicPr>
          <p:cNvPr id="1028" name="Picture 4" descr="Compass Directions - BBC Bitesize">
            <a:extLst>
              <a:ext uri="{FF2B5EF4-FFF2-40B4-BE49-F238E27FC236}">
                <a16:creationId xmlns:a16="http://schemas.microsoft.com/office/drawing/2014/main" id="{FF1635DA-F424-4A2D-9D26-A5B5D86D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3125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FE7D0-4675-4FC1-BD79-5FE58A30CF6A}"/>
              </a:ext>
            </a:extLst>
          </p:cNvPr>
          <p:cNvSpPr txBox="1"/>
          <p:nvPr/>
        </p:nvSpPr>
        <p:spPr>
          <a:xfrm>
            <a:off x="2038596" y="43215"/>
            <a:ext cx="5975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What’s so great about the area around Bermuda Park Station?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1DD1D-FD02-490D-99B0-56D1CDB77A8F}"/>
              </a:ext>
            </a:extLst>
          </p:cNvPr>
          <p:cNvSpPr/>
          <p:nvPr/>
        </p:nvSpPr>
        <p:spPr>
          <a:xfrm>
            <a:off x="897318" y="1227066"/>
            <a:ext cx="10518550" cy="513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4DB83-6FF4-4481-8B18-8060684EDEBF}"/>
              </a:ext>
            </a:extLst>
          </p:cNvPr>
          <p:cNvSpPr txBox="1"/>
          <p:nvPr/>
        </p:nvSpPr>
        <p:spPr>
          <a:xfrm>
            <a:off x="920299" y="1294908"/>
            <a:ext cx="475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Things to do and see near Bermuda Park Station:</a:t>
            </a:r>
          </a:p>
        </p:txBody>
      </p:sp>
    </p:spTree>
    <p:extLst>
      <p:ext uri="{BB962C8B-B14F-4D97-AF65-F5344CB8AC3E}">
        <p14:creationId xmlns:p14="http://schemas.microsoft.com/office/powerpoint/2010/main" val="9859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73401-C0FE-DD36-074C-9067EF1AC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68" y="0"/>
            <a:ext cx="48491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5A852-AC7B-B1DF-20EF-1BE517AEEC22}"/>
              </a:ext>
            </a:extLst>
          </p:cNvPr>
          <p:cNvSpPr txBox="1"/>
          <p:nvPr/>
        </p:nvSpPr>
        <p:spPr>
          <a:xfrm>
            <a:off x="353961" y="1337187"/>
            <a:ext cx="168828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Bermuda Park and Pond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9F6DD-FBD1-E2D4-D478-64B712A9ECCC}"/>
              </a:ext>
            </a:extLst>
          </p:cNvPr>
          <p:cNvSpPr txBox="1"/>
          <p:nvPr/>
        </p:nvSpPr>
        <p:spPr>
          <a:xfrm>
            <a:off x="353961" y="2113935"/>
            <a:ext cx="112441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Canal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606FC-8862-BC8C-0C86-E5B253B51AE0}"/>
              </a:ext>
            </a:extLst>
          </p:cNvPr>
          <p:cNvSpPr txBox="1"/>
          <p:nvPr/>
        </p:nvSpPr>
        <p:spPr>
          <a:xfrm>
            <a:off x="353961" y="2890683"/>
            <a:ext cx="189962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Phoenix Community Centre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154F-57E9-525C-5E1D-8C441ECB9CCB}"/>
              </a:ext>
            </a:extLst>
          </p:cNvPr>
          <p:cNvSpPr txBox="1"/>
          <p:nvPr/>
        </p:nvSpPr>
        <p:spPr>
          <a:xfrm>
            <a:off x="353961" y="3667431"/>
            <a:ext cx="15018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George Eliot Hospital</a:t>
            </a:r>
          </a:p>
        </p:txBody>
      </p:sp>
    </p:spTree>
    <p:extLst>
      <p:ext uri="{BB962C8B-B14F-4D97-AF65-F5344CB8AC3E}">
        <p14:creationId xmlns:p14="http://schemas.microsoft.com/office/powerpoint/2010/main" val="308388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73401-C0FE-DD36-074C-9067EF1AC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68" y="0"/>
            <a:ext cx="48491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5A852-AC7B-B1DF-20EF-1BE517AEEC22}"/>
              </a:ext>
            </a:extLst>
          </p:cNvPr>
          <p:cNvSpPr txBox="1"/>
          <p:nvPr/>
        </p:nvSpPr>
        <p:spPr>
          <a:xfrm>
            <a:off x="1042219" y="2428567"/>
            <a:ext cx="168828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Bermuda Park and Pond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9F6DD-FBD1-E2D4-D478-64B712A9ECCC}"/>
              </a:ext>
            </a:extLst>
          </p:cNvPr>
          <p:cNvSpPr txBox="1"/>
          <p:nvPr/>
        </p:nvSpPr>
        <p:spPr>
          <a:xfrm>
            <a:off x="8436077" y="3290500"/>
            <a:ext cx="112441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Canal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606FC-8862-BC8C-0C86-E5B253B51AE0}"/>
              </a:ext>
            </a:extLst>
          </p:cNvPr>
          <p:cNvSpPr txBox="1"/>
          <p:nvPr/>
        </p:nvSpPr>
        <p:spPr>
          <a:xfrm>
            <a:off x="936548" y="1433051"/>
            <a:ext cx="189962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Phoenix Community Centre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D2B91-6497-3A1B-1CC8-5D5E2745A8ED}"/>
              </a:ext>
            </a:extLst>
          </p:cNvPr>
          <p:cNvSpPr txBox="1"/>
          <p:nvPr/>
        </p:nvSpPr>
        <p:spPr>
          <a:xfrm>
            <a:off x="1489586" y="358877"/>
            <a:ext cx="150188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George Eliot Hospital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3C47CE-91B4-6216-256C-3DEF4BBA60FE}"/>
              </a:ext>
            </a:extLst>
          </p:cNvPr>
          <p:cNvCxnSpPr>
            <a:stCxn id="2" idx="3"/>
          </p:cNvCxnSpPr>
          <p:nvPr/>
        </p:nvCxnSpPr>
        <p:spPr>
          <a:xfrm flipV="1">
            <a:off x="2991472" y="98323"/>
            <a:ext cx="1531367" cy="39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9FE7A-E025-BC42-80F0-8C988E2FCAA2}"/>
              </a:ext>
            </a:extLst>
          </p:cNvPr>
          <p:cNvCxnSpPr>
            <a:stCxn id="5" idx="3"/>
          </p:cNvCxnSpPr>
          <p:nvPr/>
        </p:nvCxnSpPr>
        <p:spPr>
          <a:xfrm flipV="1">
            <a:off x="2730502" y="2507226"/>
            <a:ext cx="868104" cy="59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6C6DAB-4800-027B-1D66-9B30DF037B2E}"/>
              </a:ext>
            </a:extLst>
          </p:cNvPr>
          <p:cNvCxnSpPr>
            <a:stCxn id="6" idx="1"/>
          </p:cNvCxnSpPr>
          <p:nvPr/>
        </p:nvCxnSpPr>
        <p:spPr>
          <a:xfrm flipH="1">
            <a:off x="7973961" y="3429000"/>
            <a:ext cx="462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615097-892A-86F1-787D-D1B8168F92BD}"/>
              </a:ext>
            </a:extLst>
          </p:cNvPr>
          <p:cNvCxnSpPr>
            <a:cxnSpLocks/>
          </p:cNvCxnSpPr>
          <p:nvPr/>
        </p:nvCxnSpPr>
        <p:spPr>
          <a:xfrm flipV="1">
            <a:off x="2836171" y="1043709"/>
            <a:ext cx="920984" cy="51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1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996172-FD24-4597-81D2-A2160CE290C9}"/>
              </a:ext>
            </a:extLst>
          </p:cNvPr>
          <p:cNvSpPr txBox="1"/>
          <p:nvPr/>
        </p:nvSpPr>
        <p:spPr>
          <a:xfrm>
            <a:off x="2038595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Why travel by rail?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F7420-9163-4348-9D00-9F11D7267907}"/>
              </a:ext>
            </a:extLst>
          </p:cNvPr>
          <p:cNvSpPr txBox="1"/>
          <p:nvPr/>
        </p:nvSpPr>
        <p:spPr>
          <a:xfrm>
            <a:off x="2038595" y="1420432"/>
            <a:ext cx="820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Fewer cars in the town centre - 1 train can take up to 500 cars off the road.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EE98B-A774-47C4-B6B4-2BD094E74F8E}"/>
              </a:ext>
            </a:extLst>
          </p:cNvPr>
          <p:cNvSpPr txBox="1"/>
          <p:nvPr/>
        </p:nvSpPr>
        <p:spPr>
          <a:xfrm>
            <a:off x="2038594" y="2354945"/>
            <a:ext cx="546880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Reduces carbon emissions – in 2019, transport accounted for 27% of the UKs carbon emissions. Rail only accounts for a tiny proportion of that, 1%, despite accounting for 10% of total distance travelled. Road transport accounts for 91% of emissions, including 55% from cars and taxis.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51DC8-8573-4326-9127-487CCD68A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7"/>
          <a:stretch/>
        </p:blipFill>
        <p:spPr>
          <a:xfrm>
            <a:off x="7552277" y="2307668"/>
            <a:ext cx="4309224" cy="1848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33BBC-599E-43F5-AA48-38C0FFFA3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0"/>
          <a:stretch/>
        </p:blipFill>
        <p:spPr>
          <a:xfrm>
            <a:off x="2944769" y="6162008"/>
            <a:ext cx="4386014" cy="61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7A99F4-84E4-4367-9BBA-5212848706D3}"/>
              </a:ext>
            </a:extLst>
          </p:cNvPr>
          <p:cNvSpPr txBox="1"/>
          <p:nvPr/>
        </p:nvSpPr>
        <p:spPr>
          <a:xfrm>
            <a:off x="2038594" y="4674453"/>
            <a:ext cx="70762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Combine train travel with sustainable travel modes such as cycling and walking, for a healthier, greener lifestyle.</a:t>
            </a:r>
          </a:p>
        </p:txBody>
      </p:sp>
    </p:spTree>
    <p:extLst>
      <p:ext uri="{BB962C8B-B14F-4D97-AF65-F5344CB8AC3E}">
        <p14:creationId xmlns:p14="http://schemas.microsoft.com/office/powerpoint/2010/main" val="15593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71E345-7D66-3ED5-9BC8-EB4EBA451BC3}"/>
              </a:ext>
            </a:extLst>
          </p:cNvPr>
          <p:cNvSpPr txBox="1"/>
          <p:nvPr/>
        </p:nvSpPr>
        <p:spPr>
          <a:xfrm>
            <a:off x="0" y="1516074"/>
            <a:ext cx="458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The Nuneaton – Leamington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ABC21-59A0-9C43-1F77-3A0256CDC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416" r="3075" b="5324"/>
          <a:stretch/>
        </p:blipFill>
        <p:spPr>
          <a:xfrm>
            <a:off x="3640782" y="-11278"/>
            <a:ext cx="4910435" cy="68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7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9974E-FB83-49D6-B55F-EACB6BFB35A5}"/>
              </a:ext>
            </a:extLst>
          </p:cNvPr>
          <p:cNvSpPr txBox="1"/>
          <p:nvPr/>
        </p:nvSpPr>
        <p:spPr>
          <a:xfrm>
            <a:off x="5980130" y="2274838"/>
            <a:ext cx="5528497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groups, research one of the stations along the line (your teacher will assign you the station).  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Fill in the ‘Exploring the Line’ worksheet.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Decide as a group who is going to feedback to the rest of the class about what you discovered about your station.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81A4-CFD0-4022-9863-CBBEBE14031B}"/>
              </a:ext>
            </a:extLst>
          </p:cNvPr>
          <p:cNvSpPr txBox="1"/>
          <p:nvPr/>
        </p:nvSpPr>
        <p:spPr>
          <a:xfrm>
            <a:off x="1741860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Group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D4E45-5D72-434D-881F-F8A72BAC9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60" y="827037"/>
            <a:ext cx="3843884" cy="5436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0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D36C7-5602-488C-AF6C-5BA4D365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2"/>
          <a:stretch/>
        </p:blipFill>
        <p:spPr>
          <a:xfrm>
            <a:off x="1853477" y="1599475"/>
            <a:ext cx="8485045" cy="365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24769-892A-4B8A-8CE4-0F058B84FB06}"/>
              </a:ext>
            </a:extLst>
          </p:cNvPr>
          <p:cNvSpPr txBox="1"/>
          <p:nvPr/>
        </p:nvSpPr>
        <p:spPr>
          <a:xfrm>
            <a:off x="2038596" y="43215"/>
            <a:ext cx="399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Have your say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F209F-E40F-4624-A8E2-4A167C3640CE}"/>
              </a:ext>
            </a:extLst>
          </p:cNvPr>
          <p:cNvSpPr/>
          <p:nvPr/>
        </p:nvSpPr>
        <p:spPr>
          <a:xfrm>
            <a:off x="4390243" y="5460094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gradFill flip="none" rotWithShape="1">
                  <a:gsLst>
                    <a:gs pos="0">
                      <a:schemeClr val="accent4">
                        <a:lumMod val="24000"/>
                        <a:lumOff val="76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6787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rvice Document" ma:contentTypeID="0x010100C50F05A7ED30F54294ADC2B50AFA98D1005C9B83D9CE11E14FB8EF82F973C3E86E" ma:contentTypeVersion="26" ma:contentTypeDescription="Custom service document" ma:contentTypeScope="" ma:versionID="fc472553373288c1f69f5e77aab9e14b">
  <xsd:schema xmlns:xsd="http://www.w3.org/2001/XMLSchema" xmlns:xs="http://www.w3.org/2001/XMLSchema" xmlns:p="http://schemas.microsoft.com/office/2006/metadata/properties" xmlns:ns2="78a9e8ab-f1c3-4d40-985a-93fd8ee92998" xmlns:ns3="0effdf57-8945-4ab5-a2a1-b358091f1326" targetNamespace="http://schemas.microsoft.com/office/2006/metadata/properties" ma:root="true" ma:fieldsID="5ef268541cc26665039b0d42e85d655b" ns2:_="" ns3:_="">
    <xsd:import namespace="78a9e8ab-f1c3-4d40-985a-93fd8ee92998"/>
    <xsd:import namespace="0effdf57-8945-4ab5-a2a1-b358091f13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Retention" minOccurs="0"/>
                <xsd:element ref="ns2:DocumentStatus"/>
                <xsd:element ref="ns2:IsPublicDocument" minOccurs="0"/>
                <xsd:element ref="ns2:PublicDocumentUrl" minOccurs="0"/>
                <xsd:element ref="ns2:DisposalDate" minOccurs="0"/>
                <xsd:element ref="ns2:ffccade9da8a475ab8f1c108c3e23718" minOccurs="0"/>
                <xsd:element ref="ns2:TaxCatchAll" minOccurs="0"/>
                <xsd:element ref="ns2:TaxCatchAllLabel" minOccurs="0"/>
                <xsd:element ref="ns2:kedb2ff0ca1e408a99ab642b77c963a5" minOccurs="0"/>
                <xsd:element ref="ns2:m6f1b19d255b4c43ac68d7531f76a7f7" minOccurs="0"/>
                <xsd:element ref="ns2:gfbd317b6d45488ba6923c9499396db1" minOccurs="0"/>
                <xsd:element ref="ns2:l9b9e22c36cb44fca76c18eb4ce001f3" minOccurs="0"/>
                <xsd:element ref="ns2:f36226996675478285decb82353bbd3c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9e8ab-f1c3-4d40-985a-93fd8ee929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tention" ma:index="11" nillable="true" ma:displayName="Retention" ma:default="2" ma:format="Dropdown" ma:internalName="Retention">
      <xsd:simpleType>
        <xsd:restriction base="dms:Choice">
          <xsd:enumeration value="2"/>
          <xsd:enumeration value="4"/>
          <xsd:enumeration value="10"/>
          <xsd:enumeration value="14"/>
          <xsd:enumeration value="50"/>
          <xsd:enumeration value="100"/>
        </xsd:restriction>
      </xsd:simpleType>
    </xsd:element>
    <xsd:element name="DocumentStatus" ma:index="12" ma:displayName="Document Status" ma:default="Active" ma:format="Dropdown" ma:internalName="DocumentStatus">
      <xsd:simpleType>
        <xsd:restriction base="dms:Choice">
          <xsd:enumeration value="Active"/>
          <xsd:enumeration value="Archive"/>
        </xsd:restriction>
      </xsd:simpleType>
    </xsd:element>
    <xsd:element name="IsPublicDocument" ma:index="13" nillable="true" ma:displayName="Is Public Document" ma:default="0" ma:internalName="IsPublicDocument">
      <xsd:simpleType>
        <xsd:restriction base="dms:Boolean"/>
      </xsd:simpleType>
    </xsd:element>
    <xsd:element name="PublicDocumentUrl" ma:index="14" nillable="true" ma:displayName="Public Document Url" ma:format="Hyperlink" ma:internalName="PublicDocumen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isposalDate" ma:index="15" nillable="true" ma:displayName="Disposal Date" ma:format="DateOnly" ma:internalName="DisposalDate">
      <xsd:simpleType>
        <xsd:restriction base="dms:DateTime"/>
      </xsd:simpleType>
    </xsd:element>
    <xsd:element name="ffccade9da8a475ab8f1c108c3e23718" ma:index="16" nillable="true" ma:taxonomy="true" ma:internalName="ffccade9da8a475ab8f1c108c3e23718" ma:taxonomyFieldName="WCCKeywords" ma:displayName="WCC Keywords" ma:readOnly="false" ma:default="" ma:fieldId="{ffccade9-da8a-475a-b8f1-c108c3e23718}" ma:taxonomyMulti="true" ma:sspId="3c45229e-f6e3-48e4-a132-9a8ab844bf52" ma:termSetId="568ed3e8-ebec-44f0-8274-1f9935843e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f4ff9fe3-a790-4d24-bc66-7094b756b0a8}" ma:internalName="TaxCatchAll" ma:showField="CatchAllData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f4ff9fe3-a790-4d24-bc66-7094b756b0a8}" ma:internalName="TaxCatchAllLabel" ma:readOnly="true" ma:showField="CatchAllDataLabel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db2ff0ca1e408a99ab642b77c963a5" ma:index="20" ma:taxonomy="true" ma:internalName="kedb2ff0ca1e408a99ab642b77c963a5" ma:taxonomyFieldName="DocumentType" ma:displayName="Document Type" ma:default="5;#Standard|960ba701-3380-41b5-9bb0-3b6b58c1499e" ma:fieldId="{4edb2ff0-ca1e-408a-99ab-642b77c963a5}" ma:sspId="3c45229e-f6e3-48e4-a132-9a8ab844bf52" ma:termSetId="4c7cbf5b-2f37-45e9-9505-66c06b484fa9" ma:anchorId="1c0b3c5a-4fe6-493a-a3f8-00d416eaee13" ma:open="false" ma:isKeyword="false">
      <xsd:complexType>
        <xsd:sequence>
          <xsd:element ref="pc:Terms" minOccurs="0" maxOccurs="1"/>
        </xsd:sequence>
      </xsd:complexType>
    </xsd:element>
    <xsd:element name="m6f1b19d255b4c43ac68d7531f76a7f7" ma:index="22" ma:taxonomy="true" ma:internalName="m6f1b19d255b4c43ac68d7531f76a7f7" ma:taxonomyFieldName="ProtectiveMarking" ma:displayName="Protective Marking" ma:default="4;#Internal|8465cde6-4b72-409e-b614-8b2710298596" ma:fieldId="{66f1b19d-255b-4c43-ac68-d7531f76a7f7}" ma:sspId="3c45229e-f6e3-48e4-a132-9a8ab844bf52" ma:termSetId="b85a5083-0c1f-4ed1-96f9-f69f7a74ae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d317b6d45488ba6923c9499396db1" ma:index="24" nillable="true" ma:taxonomy="true" ma:internalName="gfbd317b6d45488ba6923c9499396db1" ma:taxonomyFieldName="WCCCoverage" ma:displayName="WCC Coverage" ma:default="" ma:fieldId="{0fbd317b-6d45-488b-a692-3c9499396db1}" ma:sspId="3c45229e-f6e3-48e4-a132-9a8ab844bf52" ma:termSetId="36b77bd1-2a0b-4c27-bc94-2ef379a2d0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b9e22c36cb44fca76c18eb4ce001f3" ma:index="26" ma:taxonomy="true" ma:internalName="l9b9e22c36cb44fca76c18eb4ce001f3" ma:taxonomyFieldName="WCCLanguage" ma:displayName="WCC Language" ma:default="3;#English|748e06bf-4d1a-4a4c-bcd9-5803f35d29e0" ma:fieldId="{59b9e22c-36cb-44fc-a76c-18eb4ce001f3}" ma:sspId="3c45229e-f6e3-48e4-a132-9a8ab844bf52" ma:termSetId="e2c544b9-e557-4b34-89fc-be38f6be30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36226996675478285decb82353bbd3c" ma:index="28" nillable="true" ma:taxonomy="true" ma:internalName="f36226996675478285decb82353bbd3c" ma:taxonomyFieldName="WCCSubject" ma:displayName="WCC Subject" ma:default="" ma:fieldId="{f3622699-6675-4782-85de-cb82353bbd3c}" ma:sspId="3c45229e-f6e3-48e4-a132-9a8ab844bf52" ma:termSetId="52df33d5-23b5-4507-b40a-dd717a04df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fdf57-8945-4ab5-a2a1-b358091f1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3c45229e-f6e3-48e4-a132-9a8ab844bf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6226996675478285decb82353bbd3c xmlns="78a9e8ab-f1c3-4d40-985a-93fd8ee92998">
      <Terms xmlns="http://schemas.microsoft.com/office/infopath/2007/PartnerControls"/>
    </f36226996675478285decb82353bbd3c>
    <DisposalDate xmlns="78a9e8ab-f1c3-4d40-985a-93fd8ee92998" xsi:nil="true"/>
    <l9b9e22c36cb44fca76c18eb4ce001f3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748e06bf-4d1a-4a4c-bcd9-5803f35d29e0</TermId>
        </TermInfo>
      </Terms>
    </l9b9e22c36cb44fca76c18eb4ce001f3>
    <lcf76f155ced4ddcb4097134ff3c332f xmlns="0effdf57-8945-4ab5-a2a1-b358091f1326">
      <Terms xmlns="http://schemas.microsoft.com/office/infopath/2007/PartnerControls"/>
    </lcf76f155ced4ddcb4097134ff3c332f>
    <PublicDocumentUrl xmlns="78a9e8ab-f1c3-4d40-985a-93fd8ee92998">
      <Url xsi:nil="true"/>
      <Description xsi:nil="true"/>
    </PublicDocumentUrl>
    <DocumentStatus xmlns="78a9e8ab-f1c3-4d40-985a-93fd8ee92998">Active</DocumentStatus>
    <gfbd317b6d45488ba6923c9499396db1 xmlns="78a9e8ab-f1c3-4d40-985a-93fd8ee92998">
      <Terms xmlns="http://schemas.microsoft.com/office/infopath/2007/PartnerControls"/>
    </gfbd317b6d45488ba6923c9499396db1>
    <m6f1b19d255b4c43ac68d7531f76a7f7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d3c6ebfc-cc52-4ccb-bc46-feaefa0989f8</TermId>
        </TermInfo>
      </Terms>
    </m6f1b19d255b4c43ac68d7531f76a7f7>
    <kedb2ff0ca1e408a99ab642b77c963a5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Publicity</TermName>
          <TermId xmlns="http://schemas.microsoft.com/office/infopath/2007/PartnerControls">c03fb361-617b-4ef8-9445-b130361ce7d1</TermId>
        </TermInfo>
      </Terms>
    </kedb2ff0ca1e408a99ab642b77c963a5>
    <ffccade9da8a475ab8f1c108c3e23718 xmlns="78a9e8ab-f1c3-4d40-985a-93fd8ee92998">
      <Terms xmlns="http://schemas.microsoft.com/office/infopath/2007/PartnerControls"/>
    </ffccade9da8a475ab8f1c108c3e23718>
    <IsPublicDocument xmlns="78a9e8ab-f1c3-4d40-985a-93fd8ee92998">true</IsPublicDocument>
    <Retention xmlns="78a9e8ab-f1c3-4d40-985a-93fd8ee92998">2</Retention>
    <TaxCatchAll xmlns="78a9e8ab-f1c3-4d40-985a-93fd8ee92998">
      <Value>6</Value>
      <Value>23</Value>
      <Value>8</Value>
    </TaxCatchAll>
    <_dlc_DocId xmlns="78a9e8ab-f1c3-4d40-985a-93fd8ee92998">WCCC-1615347118-1031</_dlc_DocId>
    <_dlc_DocIdUrl xmlns="78a9e8ab-f1c3-4d40-985a-93fd8ee92998">
      <Url>https://warwickshiregovuk.sharepoint.com/sites/edrm-TPSS/_layouts/15/DocIdRedir.aspx?ID=WCCC-1615347118-1031</Url>
      <Description>WCCC-1615347118-1031</Description>
    </_dlc_DocIdUrl>
  </documentManagement>
</p:properties>
</file>

<file path=customXml/itemProps1.xml><?xml version="1.0" encoding="utf-8"?>
<ds:datastoreItem xmlns:ds="http://schemas.openxmlformats.org/officeDocument/2006/customXml" ds:itemID="{755A4B86-2DE4-4EF9-8BD4-F15807E2ACA0}"/>
</file>

<file path=customXml/itemProps2.xml><?xml version="1.0" encoding="utf-8"?>
<ds:datastoreItem xmlns:ds="http://schemas.openxmlformats.org/officeDocument/2006/customXml" ds:itemID="{5198D9E9-EC25-4BE3-B3A7-F46513CE2AF9}"/>
</file>

<file path=customXml/itemProps3.xml><?xml version="1.0" encoding="utf-8"?>
<ds:datastoreItem xmlns:ds="http://schemas.openxmlformats.org/officeDocument/2006/customXml" ds:itemID="{9769D928-32C4-4B04-877E-2E6790059F23}"/>
</file>

<file path=customXml/itemProps4.xml><?xml version="1.0" encoding="utf-8"?>
<ds:datastoreItem xmlns:ds="http://schemas.openxmlformats.org/officeDocument/2006/customXml" ds:itemID="{64C30875-CADD-4EEE-A68F-BFA488E1A50B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636</Words>
  <Application>Microsoft Office PowerPoint</Application>
  <PresentationFormat>Widescreen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 Black</vt:lpstr>
      <vt:lpstr>Amasis MT Pro Medium</vt:lpstr>
      <vt:lpstr>Arial</vt:lpstr>
      <vt:lpstr>Calibri</vt:lpstr>
      <vt:lpstr>Calibri Light</vt:lpstr>
      <vt:lpstr>YACgEZ1cb1Q 0</vt:lpstr>
      <vt:lpstr>Office Theme</vt:lpstr>
      <vt:lpstr>Naming the Nuneaton – Leamington Railway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Singleton-Tasker</dc:creator>
  <cp:lastModifiedBy>Julia Singleton-Tasker</cp:lastModifiedBy>
  <cp:revision>15</cp:revision>
  <dcterms:created xsi:type="dcterms:W3CDTF">2022-11-30T20:44:24Z</dcterms:created>
  <dcterms:modified xsi:type="dcterms:W3CDTF">2023-02-06T15:09:18Z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8af4b5-bfed-4784-9cbe-eeacd1c8ef36_Enabled">
    <vt:lpwstr>true</vt:lpwstr>
  </property>
  <property fmtid="{D5CDD505-2E9C-101B-9397-08002B2CF9AE}" pid="3" name="MSIP_Label_478af4b5-bfed-4784-9cbe-eeacd1c8ef36_SetDate">
    <vt:lpwstr>2022-11-30T20:50:13Z</vt:lpwstr>
  </property>
  <property fmtid="{D5CDD505-2E9C-101B-9397-08002B2CF9AE}" pid="4" name="MSIP_Label_478af4b5-bfed-4784-9cbe-eeacd1c8ef36_Method">
    <vt:lpwstr>Privileged</vt:lpwstr>
  </property>
  <property fmtid="{D5CDD505-2E9C-101B-9397-08002B2CF9AE}" pid="5" name="MSIP_Label_478af4b5-bfed-4784-9cbe-eeacd1c8ef36_Name">
    <vt:lpwstr>Not Protectively Marked</vt:lpwstr>
  </property>
  <property fmtid="{D5CDD505-2E9C-101B-9397-08002B2CF9AE}" pid="6" name="MSIP_Label_478af4b5-bfed-4784-9cbe-eeacd1c8ef36_SiteId">
    <vt:lpwstr>88b0aa06-5927-4bbb-a893-89cc2713ac82</vt:lpwstr>
  </property>
  <property fmtid="{D5CDD505-2E9C-101B-9397-08002B2CF9AE}" pid="7" name="MSIP_Label_478af4b5-bfed-4784-9cbe-eeacd1c8ef36_ActionId">
    <vt:lpwstr>9adcff51-be3a-438e-a75d-bc30335212ed</vt:lpwstr>
  </property>
  <property fmtid="{D5CDD505-2E9C-101B-9397-08002B2CF9AE}" pid="8" name="MSIP_Label_478af4b5-bfed-4784-9cbe-eeacd1c8ef36_ContentBits">
    <vt:lpwstr>0</vt:lpwstr>
  </property>
  <property fmtid="{D5CDD505-2E9C-101B-9397-08002B2CF9AE}" pid="9" name="ContentTypeId">
    <vt:lpwstr>0x010100C50F05A7ED30F54294ADC2B50AFA98D1005C9B83D9CE11E14FB8EF82F973C3E86E</vt:lpwstr>
  </property>
  <property fmtid="{D5CDD505-2E9C-101B-9397-08002B2CF9AE}" pid="10" name="_dlc_DocIdItemGuid">
    <vt:lpwstr>c1284d76-77e1-498d-ab50-7bf51e658856</vt:lpwstr>
  </property>
  <property fmtid="{D5CDD505-2E9C-101B-9397-08002B2CF9AE}" pid="11" name="DocumentType">
    <vt:lpwstr>23;#Publicity|c03fb361-617b-4ef8-9445-b130361ce7d1</vt:lpwstr>
  </property>
  <property fmtid="{D5CDD505-2E9C-101B-9397-08002B2CF9AE}" pid="12" name="ProtectiveMarking">
    <vt:lpwstr>8;#Public|d3c6ebfc-cc52-4ccb-bc46-feaefa0989f8</vt:lpwstr>
  </property>
  <property fmtid="{D5CDD505-2E9C-101B-9397-08002B2CF9AE}" pid="13" name="WCCLanguage">
    <vt:lpwstr>6;#English|748e06bf-4d1a-4a4c-bcd9-5803f35d29e0</vt:lpwstr>
  </property>
  <property fmtid="{D5CDD505-2E9C-101B-9397-08002B2CF9AE}" pid="14" name="WCCCoverage">
    <vt:lpwstr/>
  </property>
  <property fmtid="{D5CDD505-2E9C-101B-9397-08002B2CF9AE}" pid="15" name="WCCKeywords">
    <vt:lpwstr/>
  </property>
  <property fmtid="{D5CDD505-2E9C-101B-9397-08002B2CF9AE}" pid="16" name="MediaServiceImageTags">
    <vt:lpwstr/>
  </property>
  <property fmtid="{D5CDD505-2E9C-101B-9397-08002B2CF9AE}" pid="17" name="WCCSubject">
    <vt:lpwstr/>
  </property>
</Properties>
</file>